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1" r:id="rId1"/>
  </p:sldMasterIdLst>
  <p:sldIdLst>
    <p:sldId id="256" r:id="rId2"/>
    <p:sldId id="257" r:id="rId3"/>
    <p:sldId id="258" r:id="rId4"/>
    <p:sldId id="259" r:id="rId5"/>
    <p:sldId id="260" r:id="rId6"/>
    <p:sldId id="261" r:id="rId7"/>
    <p:sldId id="262" r:id="rId8"/>
    <p:sldId id="266" r:id="rId9"/>
    <p:sldId id="267" r:id="rId10"/>
    <p:sldId id="263" r:id="rId11"/>
    <p:sldId id="264" r:id="rId12"/>
    <p:sldId id="265"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8"/>
    <p:restoredTop sz="94677"/>
  </p:normalViewPr>
  <p:slideViewPr>
    <p:cSldViewPr snapToGrid="0" snapToObjects="1">
      <p:cViewPr varScale="1">
        <p:scale>
          <a:sx n="88" d="100"/>
          <a:sy n="88" d="100"/>
        </p:scale>
        <p:origin x="1784"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presProps" Target="presProps.xml"/><Relationship Id="rId15" Type="http://schemas.openxmlformats.org/officeDocument/2006/relationships/viewProps" Target="viewProps.xml"/><Relationship Id="rId16" Type="http://schemas.openxmlformats.org/officeDocument/2006/relationships/theme" Target="theme/theme1.xml"/><Relationship Id="rId1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FBDB7AD-D1A4-F14E-AE76-D93A7A68DE73}" type="doc">
      <dgm:prSet loTypeId="urn:microsoft.com/office/officeart/2005/8/layout/process2" loCatId="" qsTypeId="urn:microsoft.com/office/officeart/2005/8/quickstyle/simple4" qsCatId="simple" csTypeId="urn:microsoft.com/office/officeart/2005/8/colors/accent1_2" csCatId="accent1" phldr="1"/>
      <dgm:spPr/>
    </dgm:pt>
    <dgm:pt modelId="{364FAB0E-7488-4E46-BED1-75A15AF4CC7A}">
      <dgm:prSet phldrT="[Text]"/>
      <dgm:spPr/>
      <dgm:t>
        <a:bodyPr/>
        <a:lstStyle/>
        <a:p>
          <a:r>
            <a:rPr lang="en-GB" dirty="0" smtClean="0"/>
            <a:t>Take pair of values</a:t>
          </a:r>
          <a:endParaRPr lang="en-GB" dirty="0"/>
        </a:p>
      </dgm:t>
    </dgm:pt>
    <dgm:pt modelId="{B509E48A-F5F5-8740-8F57-AE4A78BCEAAA}" type="parTrans" cxnId="{2CF7C4B8-CA30-C048-AE4E-0A4385E92D39}">
      <dgm:prSet/>
      <dgm:spPr/>
      <dgm:t>
        <a:bodyPr/>
        <a:lstStyle/>
        <a:p>
          <a:endParaRPr lang="en-GB"/>
        </a:p>
      </dgm:t>
    </dgm:pt>
    <dgm:pt modelId="{B64954AB-5740-C240-B753-479C8711FA47}" type="sibTrans" cxnId="{2CF7C4B8-CA30-C048-AE4E-0A4385E92D39}">
      <dgm:prSet/>
      <dgm:spPr/>
      <dgm:t>
        <a:bodyPr/>
        <a:lstStyle/>
        <a:p>
          <a:endParaRPr lang="en-GB"/>
        </a:p>
      </dgm:t>
    </dgm:pt>
    <dgm:pt modelId="{D5931184-C004-2C44-9AC2-46875C4D33A2}">
      <dgm:prSet phldrT="[Text]"/>
      <dgm:spPr/>
      <dgm:t>
        <a:bodyPr/>
        <a:lstStyle/>
        <a:p>
          <a:r>
            <a:rPr lang="en-GB" dirty="0" smtClean="0"/>
            <a:t>First value is "how many" of the second value to write</a:t>
          </a:r>
          <a:endParaRPr lang="en-GB" dirty="0"/>
        </a:p>
      </dgm:t>
    </dgm:pt>
    <dgm:pt modelId="{498281DF-6DDB-1C4C-B13E-1E7A5D84A159}" type="parTrans" cxnId="{CE931D2C-4070-174C-9F3E-7AA39C6E2EAB}">
      <dgm:prSet/>
      <dgm:spPr/>
      <dgm:t>
        <a:bodyPr/>
        <a:lstStyle/>
        <a:p>
          <a:endParaRPr lang="en-GB"/>
        </a:p>
      </dgm:t>
    </dgm:pt>
    <dgm:pt modelId="{74DC954F-DBBD-734D-8B1D-3DB0B45BCFA6}" type="sibTrans" cxnId="{CE931D2C-4070-174C-9F3E-7AA39C6E2EAB}">
      <dgm:prSet/>
      <dgm:spPr/>
      <dgm:t>
        <a:bodyPr/>
        <a:lstStyle/>
        <a:p>
          <a:endParaRPr lang="en-GB"/>
        </a:p>
      </dgm:t>
    </dgm:pt>
    <dgm:pt modelId="{AA1B1257-5292-1943-874B-1EAEECCBB702}">
      <dgm:prSet phldrT="[Text]"/>
      <dgm:spPr/>
      <dgm:t>
        <a:bodyPr/>
        <a:lstStyle/>
        <a:p>
          <a:r>
            <a:rPr lang="en-GB" dirty="0" smtClean="0"/>
            <a:t>Output decoded text</a:t>
          </a:r>
          <a:endParaRPr lang="en-GB" dirty="0"/>
        </a:p>
      </dgm:t>
    </dgm:pt>
    <dgm:pt modelId="{241D3EC1-C5AE-C249-ABE6-0821D9DA2945}" type="parTrans" cxnId="{C059506A-7B0A-6B49-80D9-5B3FFD281EDD}">
      <dgm:prSet/>
      <dgm:spPr/>
      <dgm:t>
        <a:bodyPr/>
        <a:lstStyle/>
        <a:p>
          <a:endParaRPr lang="en-GB"/>
        </a:p>
      </dgm:t>
    </dgm:pt>
    <dgm:pt modelId="{4BE94D62-BC06-8342-90F6-CE349CFC4A79}" type="sibTrans" cxnId="{C059506A-7B0A-6B49-80D9-5B3FFD281EDD}">
      <dgm:prSet/>
      <dgm:spPr/>
      <dgm:t>
        <a:bodyPr/>
        <a:lstStyle/>
        <a:p>
          <a:endParaRPr lang="en-GB"/>
        </a:p>
      </dgm:t>
    </dgm:pt>
    <dgm:pt modelId="{9CD43A85-3FD8-DC4B-B690-DA1746CDD5DD}" type="pres">
      <dgm:prSet presAssocID="{8FBDB7AD-D1A4-F14E-AE76-D93A7A68DE73}" presName="linearFlow" presStyleCnt="0">
        <dgm:presLayoutVars>
          <dgm:resizeHandles val="exact"/>
        </dgm:presLayoutVars>
      </dgm:prSet>
      <dgm:spPr/>
    </dgm:pt>
    <dgm:pt modelId="{26F65913-D906-5C41-84EE-EA3BE60CD4F6}" type="pres">
      <dgm:prSet presAssocID="{364FAB0E-7488-4E46-BED1-75A15AF4CC7A}" presName="node" presStyleLbl="node1" presStyleIdx="0" presStyleCnt="3">
        <dgm:presLayoutVars>
          <dgm:bulletEnabled val="1"/>
        </dgm:presLayoutVars>
      </dgm:prSet>
      <dgm:spPr/>
      <dgm:t>
        <a:bodyPr/>
        <a:lstStyle/>
        <a:p>
          <a:endParaRPr lang="en-GB"/>
        </a:p>
      </dgm:t>
    </dgm:pt>
    <dgm:pt modelId="{192C84E4-5F34-6E4A-B176-2AB88201AEDD}" type="pres">
      <dgm:prSet presAssocID="{B64954AB-5740-C240-B753-479C8711FA47}" presName="sibTrans" presStyleLbl="sibTrans2D1" presStyleIdx="0" presStyleCnt="2"/>
      <dgm:spPr/>
      <dgm:t>
        <a:bodyPr/>
        <a:lstStyle/>
        <a:p>
          <a:endParaRPr lang="en-GB"/>
        </a:p>
      </dgm:t>
    </dgm:pt>
    <dgm:pt modelId="{C56D42AE-CD5C-604E-A394-169AB9126214}" type="pres">
      <dgm:prSet presAssocID="{B64954AB-5740-C240-B753-479C8711FA47}" presName="connectorText" presStyleLbl="sibTrans2D1" presStyleIdx="0" presStyleCnt="2"/>
      <dgm:spPr/>
      <dgm:t>
        <a:bodyPr/>
        <a:lstStyle/>
        <a:p>
          <a:endParaRPr lang="en-GB"/>
        </a:p>
      </dgm:t>
    </dgm:pt>
    <dgm:pt modelId="{D4BE7DB7-1323-464D-A313-9B2158D24221}" type="pres">
      <dgm:prSet presAssocID="{D5931184-C004-2C44-9AC2-46875C4D33A2}" presName="node" presStyleLbl="node1" presStyleIdx="1" presStyleCnt="3">
        <dgm:presLayoutVars>
          <dgm:bulletEnabled val="1"/>
        </dgm:presLayoutVars>
      </dgm:prSet>
      <dgm:spPr/>
      <dgm:t>
        <a:bodyPr/>
        <a:lstStyle/>
        <a:p>
          <a:endParaRPr lang="en-GB"/>
        </a:p>
      </dgm:t>
    </dgm:pt>
    <dgm:pt modelId="{ADF1AF55-B503-294D-81FF-2586BB4FFC03}" type="pres">
      <dgm:prSet presAssocID="{74DC954F-DBBD-734D-8B1D-3DB0B45BCFA6}" presName="sibTrans" presStyleLbl="sibTrans2D1" presStyleIdx="1" presStyleCnt="2"/>
      <dgm:spPr/>
      <dgm:t>
        <a:bodyPr/>
        <a:lstStyle/>
        <a:p>
          <a:endParaRPr lang="en-GB"/>
        </a:p>
      </dgm:t>
    </dgm:pt>
    <dgm:pt modelId="{6A5C7DF6-0D50-2B49-B4AD-435E5127FF78}" type="pres">
      <dgm:prSet presAssocID="{74DC954F-DBBD-734D-8B1D-3DB0B45BCFA6}" presName="connectorText" presStyleLbl="sibTrans2D1" presStyleIdx="1" presStyleCnt="2"/>
      <dgm:spPr/>
      <dgm:t>
        <a:bodyPr/>
        <a:lstStyle/>
        <a:p>
          <a:endParaRPr lang="en-GB"/>
        </a:p>
      </dgm:t>
    </dgm:pt>
    <dgm:pt modelId="{E745567A-94CC-0440-9ECB-1EDBEAFCD4D4}" type="pres">
      <dgm:prSet presAssocID="{AA1B1257-5292-1943-874B-1EAEECCBB702}" presName="node" presStyleLbl="node1" presStyleIdx="2" presStyleCnt="3">
        <dgm:presLayoutVars>
          <dgm:bulletEnabled val="1"/>
        </dgm:presLayoutVars>
      </dgm:prSet>
      <dgm:spPr/>
      <dgm:t>
        <a:bodyPr/>
        <a:lstStyle/>
        <a:p>
          <a:endParaRPr lang="en-GB"/>
        </a:p>
      </dgm:t>
    </dgm:pt>
  </dgm:ptLst>
  <dgm:cxnLst>
    <dgm:cxn modelId="{0A6666E1-DD4F-764A-ADB1-9C1959ECDB17}" type="presOf" srcId="{74DC954F-DBBD-734D-8B1D-3DB0B45BCFA6}" destId="{ADF1AF55-B503-294D-81FF-2586BB4FFC03}" srcOrd="0" destOrd="0" presId="urn:microsoft.com/office/officeart/2005/8/layout/process2"/>
    <dgm:cxn modelId="{C059506A-7B0A-6B49-80D9-5B3FFD281EDD}" srcId="{8FBDB7AD-D1A4-F14E-AE76-D93A7A68DE73}" destId="{AA1B1257-5292-1943-874B-1EAEECCBB702}" srcOrd="2" destOrd="0" parTransId="{241D3EC1-C5AE-C249-ABE6-0821D9DA2945}" sibTransId="{4BE94D62-BC06-8342-90F6-CE349CFC4A79}"/>
    <dgm:cxn modelId="{215B7BCD-ABB3-1F46-AFF9-0D9AD70E8BBB}" type="presOf" srcId="{B64954AB-5740-C240-B753-479C8711FA47}" destId="{192C84E4-5F34-6E4A-B176-2AB88201AEDD}" srcOrd="0" destOrd="0" presId="urn:microsoft.com/office/officeart/2005/8/layout/process2"/>
    <dgm:cxn modelId="{7EF64E13-09E3-C54E-9968-8C4638340BCC}" type="presOf" srcId="{74DC954F-DBBD-734D-8B1D-3DB0B45BCFA6}" destId="{6A5C7DF6-0D50-2B49-B4AD-435E5127FF78}" srcOrd="1" destOrd="0" presId="urn:microsoft.com/office/officeart/2005/8/layout/process2"/>
    <dgm:cxn modelId="{CE931D2C-4070-174C-9F3E-7AA39C6E2EAB}" srcId="{8FBDB7AD-D1A4-F14E-AE76-D93A7A68DE73}" destId="{D5931184-C004-2C44-9AC2-46875C4D33A2}" srcOrd="1" destOrd="0" parTransId="{498281DF-6DDB-1C4C-B13E-1E7A5D84A159}" sibTransId="{74DC954F-DBBD-734D-8B1D-3DB0B45BCFA6}"/>
    <dgm:cxn modelId="{846D50EB-4E62-684C-8E4F-31C1526B0A41}" type="presOf" srcId="{AA1B1257-5292-1943-874B-1EAEECCBB702}" destId="{E745567A-94CC-0440-9ECB-1EDBEAFCD4D4}" srcOrd="0" destOrd="0" presId="urn:microsoft.com/office/officeart/2005/8/layout/process2"/>
    <dgm:cxn modelId="{625F16A7-107D-7640-A9F8-541F56DA2598}" type="presOf" srcId="{B64954AB-5740-C240-B753-479C8711FA47}" destId="{C56D42AE-CD5C-604E-A394-169AB9126214}" srcOrd="1" destOrd="0" presId="urn:microsoft.com/office/officeart/2005/8/layout/process2"/>
    <dgm:cxn modelId="{C4A080FC-382F-0342-AA7B-42859C2320C4}" type="presOf" srcId="{D5931184-C004-2C44-9AC2-46875C4D33A2}" destId="{D4BE7DB7-1323-464D-A313-9B2158D24221}" srcOrd="0" destOrd="0" presId="urn:microsoft.com/office/officeart/2005/8/layout/process2"/>
    <dgm:cxn modelId="{85583C4A-6911-1149-8F17-8D36D931C96F}" type="presOf" srcId="{364FAB0E-7488-4E46-BED1-75A15AF4CC7A}" destId="{26F65913-D906-5C41-84EE-EA3BE60CD4F6}" srcOrd="0" destOrd="0" presId="urn:microsoft.com/office/officeart/2005/8/layout/process2"/>
    <dgm:cxn modelId="{8396ABC0-017D-A846-8B9D-EE56D48A00B3}" type="presOf" srcId="{8FBDB7AD-D1A4-F14E-AE76-D93A7A68DE73}" destId="{9CD43A85-3FD8-DC4B-B690-DA1746CDD5DD}" srcOrd="0" destOrd="0" presId="urn:microsoft.com/office/officeart/2005/8/layout/process2"/>
    <dgm:cxn modelId="{2CF7C4B8-CA30-C048-AE4E-0A4385E92D39}" srcId="{8FBDB7AD-D1A4-F14E-AE76-D93A7A68DE73}" destId="{364FAB0E-7488-4E46-BED1-75A15AF4CC7A}" srcOrd="0" destOrd="0" parTransId="{B509E48A-F5F5-8740-8F57-AE4A78BCEAAA}" sibTransId="{B64954AB-5740-C240-B753-479C8711FA47}"/>
    <dgm:cxn modelId="{B2CA6E07-5C30-1947-BAE6-658753C35BAA}" type="presParOf" srcId="{9CD43A85-3FD8-DC4B-B690-DA1746CDD5DD}" destId="{26F65913-D906-5C41-84EE-EA3BE60CD4F6}" srcOrd="0" destOrd="0" presId="urn:microsoft.com/office/officeart/2005/8/layout/process2"/>
    <dgm:cxn modelId="{4CDA32C3-5D04-0E45-B45C-86F179CB5A03}" type="presParOf" srcId="{9CD43A85-3FD8-DC4B-B690-DA1746CDD5DD}" destId="{192C84E4-5F34-6E4A-B176-2AB88201AEDD}" srcOrd="1" destOrd="0" presId="urn:microsoft.com/office/officeart/2005/8/layout/process2"/>
    <dgm:cxn modelId="{52BECB0A-9A07-4D4E-B93B-018F93370718}" type="presParOf" srcId="{192C84E4-5F34-6E4A-B176-2AB88201AEDD}" destId="{C56D42AE-CD5C-604E-A394-169AB9126214}" srcOrd="0" destOrd="0" presId="urn:microsoft.com/office/officeart/2005/8/layout/process2"/>
    <dgm:cxn modelId="{5E27BF5F-D806-1A46-9AB2-FC0669FBD321}" type="presParOf" srcId="{9CD43A85-3FD8-DC4B-B690-DA1746CDD5DD}" destId="{D4BE7DB7-1323-464D-A313-9B2158D24221}" srcOrd="2" destOrd="0" presId="urn:microsoft.com/office/officeart/2005/8/layout/process2"/>
    <dgm:cxn modelId="{177F69B8-046B-074C-801D-01E59F6D2C5B}" type="presParOf" srcId="{9CD43A85-3FD8-DC4B-B690-DA1746CDD5DD}" destId="{ADF1AF55-B503-294D-81FF-2586BB4FFC03}" srcOrd="3" destOrd="0" presId="urn:microsoft.com/office/officeart/2005/8/layout/process2"/>
    <dgm:cxn modelId="{FD827892-E1A3-7B4E-A194-3990E8F574BC}" type="presParOf" srcId="{ADF1AF55-B503-294D-81FF-2586BB4FFC03}" destId="{6A5C7DF6-0D50-2B49-B4AD-435E5127FF78}" srcOrd="0" destOrd="0" presId="urn:microsoft.com/office/officeart/2005/8/layout/process2"/>
    <dgm:cxn modelId="{92C99B9B-A388-C944-A386-12F2A9505B33}" type="presParOf" srcId="{9CD43A85-3FD8-DC4B-B690-DA1746CDD5DD}" destId="{E745567A-94CC-0440-9ECB-1EDBEAFCD4D4}" srcOrd="4" destOrd="0" presId="urn:microsoft.com/office/officeart/2005/8/layout/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F65913-D906-5C41-84EE-EA3BE60CD4F6}">
      <dsp:nvSpPr>
        <dsp:cNvPr id="0" name=""/>
        <dsp:cNvSpPr/>
      </dsp:nvSpPr>
      <dsp:spPr>
        <a:xfrm>
          <a:off x="782844" y="0"/>
          <a:ext cx="2178049" cy="1016000"/>
        </a:xfrm>
        <a:prstGeom prst="roundRect">
          <a:avLst>
            <a:gd name="adj" fmla="val 10000"/>
          </a:avLst>
        </a:prstGeom>
        <a:gradFill rotWithShape="0">
          <a:gsLst>
            <a:gs pos="0">
              <a:schemeClr val="accent1">
                <a:hueOff val="0"/>
                <a:satOff val="0"/>
                <a:lumOff val="0"/>
                <a:alphaOff val="0"/>
                <a:shade val="85000"/>
                <a:satMod val="130000"/>
              </a:schemeClr>
            </a:gs>
            <a:gs pos="34000">
              <a:schemeClr val="accent1">
                <a:hueOff val="0"/>
                <a:satOff val="0"/>
                <a:lumOff val="0"/>
                <a:alphaOff val="0"/>
                <a:shade val="87000"/>
                <a:satMod val="125000"/>
              </a:schemeClr>
            </a:gs>
            <a:gs pos="70000">
              <a:schemeClr val="accent1">
                <a:hueOff val="0"/>
                <a:satOff val="0"/>
                <a:lumOff val="0"/>
                <a:alphaOff val="0"/>
                <a:tint val="100000"/>
                <a:shade val="90000"/>
                <a:satMod val="130000"/>
              </a:schemeClr>
            </a:gs>
            <a:gs pos="100000">
              <a:schemeClr val="accent1">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GB" sz="1800" kern="1200" dirty="0" smtClean="0"/>
            <a:t>Take pair of values</a:t>
          </a:r>
          <a:endParaRPr lang="en-GB" sz="1800" kern="1200" dirty="0"/>
        </a:p>
      </dsp:txBody>
      <dsp:txXfrm>
        <a:off x="812602" y="29758"/>
        <a:ext cx="2118533" cy="956484"/>
      </dsp:txXfrm>
    </dsp:sp>
    <dsp:sp modelId="{192C84E4-5F34-6E4A-B176-2AB88201AEDD}">
      <dsp:nvSpPr>
        <dsp:cNvPr id="0" name=""/>
        <dsp:cNvSpPr/>
      </dsp:nvSpPr>
      <dsp:spPr>
        <a:xfrm rot="5400000">
          <a:off x="1681369" y="1041399"/>
          <a:ext cx="380999" cy="457200"/>
        </a:xfrm>
        <a:prstGeom prst="rightArrow">
          <a:avLst>
            <a:gd name="adj1" fmla="val 60000"/>
            <a:gd name="adj2" fmla="val 50000"/>
          </a:avLst>
        </a:prstGeom>
        <a:gradFill rotWithShape="0">
          <a:gsLst>
            <a:gs pos="0">
              <a:schemeClr val="accent1">
                <a:tint val="60000"/>
                <a:hueOff val="0"/>
                <a:satOff val="0"/>
                <a:lumOff val="0"/>
                <a:alphaOff val="0"/>
                <a:shade val="85000"/>
                <a:satMod val="130000"/>
              </a:schemeClr>
            </a:gs>
            <a:gs pos="34000">
              <a:schemeClr val="accent1">
                <a:tint val="60000"/>
                <a:hueOff val="0"/>
                <a:satOff val="0"/>
                <a:lumOff val="0"/>
                <a:alphaOff val="0"/>
                <a:shade val="87000"/>
                <a:satMod val="125000"/>
              </a:schemeClr>
            </a:gs>
            <a:gs pos="70000">
              <a:schemeClr val="accent1">
                <a:tint val="60000"/>
                <a:hueOff val="0"/>
                <a:satOff val="0"/>
                <a:lumOff val="0"/>
                <a:alphaOff val="0"/>
                <a:tint val="100000"/>
                <a:shade val="90000"/>
                <a:satMod val="130000"/>
              </a:schemeClr>
            </a:gs>
            <a:gs pos="100000">
              <a:schemeClr val="accent1">
                <a:tint val="60000"/>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GB" sz="1400" kern="1200"/>
        </a:p>
      </dsp:txBody>
      <dsp:txXfrm rot="-5400000">
        <a:off x="1734709" y="1079499"/>
        <a:ext cx="274320" cy="266699"/>
      </dsp:txXfrm>
    </dsp:sp>
    <dsp:sp modelId="{D4BE7DB7-1323-464D-A313-9B2158D24221}">
      <dsp:nvSpPr>
        <dsp:cNvPr id="0" name=""/>
        <dsp:cNvSpPr/>
      </dsp:nvSpPr>
      <dsp:spPr>
        <a:xfrm>
          <a:off x="782844" y="1523999"/>
          <a:ext cx="2178049" cy="1016000"/>
        </a:xfrm>
        <a:prstGeom prst="roundRect">
          <a:avLst>
            <a:gd name="adj" fmla="val 10000"/>
          </a:avLst>
        </a:prstGeom>
        <a:gradFill rotWithShape="0">
          <a:gsLst>
            <a:gs pos="0">
              <a:schemeClr val="accent1">
                <a:hueOff val="0"/>
                <a:satOff val="0"/>
                <a:lumOff val="0"/>
                <a:alphaOff val="0"/>
                <a:shade val="85000"/>
                <a:satMod val="130000"/>
              </a:schemeClr>
            </a:gs>
            <a:gs pos="34000">
              <a:schemeClr val="accent1">
                <a:hueOff val="0"/>
                <a:satOff val="0"/>
                <a:lumOff val="0"/>
                <a:alphaOff val="0"/>
                <a:shade val="87000"/>
                <a:satMod val="125000"/>
              </a:schemeClr>
            </a:gs>
            <a:gs pos="70000">
              <a:schemeClr val="accent1">
                <a:hueOff val="0"/>
                <a:satOff val="0"/>
                <a:lumOff val="0"/>
                <a:alphaOff val="0"/>
                <a:tint val="100000"/>
                <a:shade val="90000"/>
                <a:satMod val="130000"/>
              </a:schemeClr>
            </a:gs>
            <a:gs pos="100000">
              <a:schemeClr val="accent1">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GB" sz="1800" kern="1200" dirty="0" smtClean="0"/>
            <a:t>First value is "how many" of the second value to write</a:t>
          </a:r>
          <a:endParaRPr lang="en-GB" sz="1800" kern="1200" dirty="0"/>
        </a:p>
      </dsp:txBody>
      <dsp:txXfrm>
        <a:off x="812602" y="1553757"/>
        <a:ext cx="2118533" cy="956484"/>
      </dsp:txXfrm>
    </dsp:sp>
    <dsp:sp modelId="{ADF1AF55-B503-294D-81FF-2586BB4FFC03}">
      <dsp:nvSpPr>
        <dsp:cNvPr id="0" name=""/>
        <dsp:cNvSpPr/>
      </dsp:nvSpPr>
      <dsp:spPr>
        <a:xfrm rot="5400000">
          <a:off x="1681369" y="2565399"/>
          <a:ext cx="381000" cy="457200"/>
        </a:xfrm>
        <a:prstGeom prst="rightArrow">
          <a:avLst>
            <a:gd name="adj1" fmla="val 60000"/>
            <a:gd name="adj2" fmla="val 50000"/>
          </a:avLst>
        </a:prstGeom>
        <a:gradFill rotWithShape="0">
          <a:gsLst>
            <a:gs pos="0">
              <a:schemeClr val="accent1">
                <a:tint val="60000"/>
                <a:hueOff val="0"/>
                <a:satOff val="0"/>
                <a:lumOff val="0"/>
                <a:alphaOff val="0"/>
                <a:shade val="85000"/>
                <a:satMod val="130000"/>
              </a:schemeClr>
            </a:gs>
            <a:gs pos="34000">
              <a:schemeClr val="accent1">
                <a:tint val="60000"/>
                <a:hueOff val="0"/>
                <a:satOff val="0"/>
                <a:lumOff val="0"/>
                <a:alphaOff val="0"/>
                <a:shade val="87000"/>
                <a:satMod val="125000"/>
              </a:schemeClr>
            </a:gs>
            <a:gs pos="70000">
              <a:schemeClr val="accent1">
                <a:tint val="60000"/>
                <a:hueOff val="0"/>
                <a:satOff val="0"/>
                <a:lumOff val="0"/>
                <a:alphaOff val="0"/>
                <a:tint val="100000"/>
                <a:shade val="90000"/>
                <a:satMod val="130000"/>
              </a:schemeClr>
            </a:gs>
            <a:gs pos="100000">
              <a:schemeClr val="accent1">
                <a:tint val="60000"/>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GB" sz="1400" kern="1200"/>
        </a:p>
      </dsp:txBody>
      <dsp:txXfrm rot="-5400000">
        <a:off x="1734709" y="2603499"/>
        <a:ext cx="274320" cy="266700"/>
      </dsp:txXfrm>
    </dsp:sp>
    <dsp:sp modelId="{E745567A-94CC-0440-9ECB-1EDBEAFCD4D4}">
      <dsp:nvSpPr>
        <dsp:cNvPr id="0" name=""/>
        <dsp:cNvSpPr/>
      </dsp:nvSpPr>
      <dsp:spPr>
        <a:xfrm>
          <a:off x="782844" y="3047999"/>
          <a:ext cx="2178049" cy="1016000"/>
        </a:xfrm>
        <a:prstGeom prst="roundRect">
          <a:avLst>
            <a:gd name="adj" fmla="val 10000"/>
          </a:avLst>
        </a:prstGeom>
        <a:gradFill rotWithShape="0">
          <a:gsLst>
            <a:gs pos="0">
              <a:schemeClr val="accent1">
                <a:hueOff val="0"/>
                <a:satOff val="0"/>
                <a:lumOff val="0"/>
                <a:alphaOff val="0"/>
                <a:shade val="85000"/>
                <a:satMod val="130000"/>
              </a:schemeClr>
            </a:gs>
            <a:gs pos="34000">
              <a:schemeClr val="accent1">
                <a:hueOff val="0"/>
                <a:satOff val="0"/>
                <a:lumOff val="0"/>
                <a:alphaOff val="0"/>
                <a:shade val="87000"/>
                <a:satMod val="125000"/>
              </a:schemeClr>
            </a:gs>
            <a:gs pos="70000">
              <a:schemeClr val="accent1">
                <a:hueOff val="0"/>
                <a:satOff val="0"/>
                <a:lumOff val="0"/>
                <a:alphaOff val="0"/>
                <a:tint val="100000"/>
                <a:shade val="90000"/>
                <a:satMod val="130000"/>
              </a:schemeClr>
            </a:gs>
            <a:gs pos="100000">
              <a:schemeClr val="accent1">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GB" sz="1800" kern="1200" dirty="0" smtClean="0"/>
            <a:t>Output decoded text</a:t>
          </a:r>
          <a:endParaRPr lang="en-GB" sz="1800" kern="1200" dirty="0"/>
        </a:p>
      </dsp:txBody>
      <dsp:txXfrm>
        <a:off x="812602" y="3077757"/>
        <a:ext cx="2118533" cy="956484"/>
      </dsp:txXfrm>
    </dsp:sp>
  </dsp:spTree>
</dsp:drawing>
</file>

<file path=ppt/diagrams/layout1.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BDF68E2-58F2-4D09-BE8B-E3BD06533059}" type="datetimeFigureOut">
              <a:rPr lang="en-US" smtClean="0"/>
              <a:t>4/10/19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125927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E2D6473-DF6D-4702-B328-E0DD40540A4E}" type="datetimeFigureOut">
              <a:rPr lang="en-US" smtClean="0"/>
              <a:t>4/10/19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8176648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4779"/>
            <a:ext cx="1971675" cy="575742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414779"/>
            <a:ext cx="5800725" cy="5757420"/>
          </a:xfrm>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26F7E3A-B166-407D-9866-32884E7D5B37}" type="datetimeFigureOut">
              <a:rPr lang="en-US" smtClean="0"/>
              <a:t>4/10/19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5384570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28FC5F6-F338-4AE4-BB23-26385BCFC423}" type="datetimeFigureOut">
              <a:rPr lang="en-US" smtClean="0"/>
              <a:t>4/10/19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113E31D-E2AB-40D1-8B51-AFA5AFEF393A}" type="slidenum">
              <a:rPr lang="en-US" smtClean="0"/>
              <a:t>‹#›</a:t>
            </a:fld>
            <a:endParaRPr lang="en-US" dirty="0"/>
          </a:p>
        </p:txBody>
      </p:sp>
    </p:spTree>
    <p:extLst>
      <p:ext uri="{BB962C8B-B14F-4D97-AF65-F5344CB8AC3E}">
        <p14:creationId xmlns:p14="http://schemas.microsoft.com/office/powerpoint/2010/main" val="6314589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0EBB0C4-6273-4C6E-B9BD-2EDC30F1CD52}" type="datetimeFigureOut">
              <a:rPr lang="en-US" smtClean="0"/>
              <a:t>4/10/19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6674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63440" y="1845736"/>
            <a:ext cx="3703320" cy="402335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9AB4D41-86C1-4908-B66A-0B50CEB3BF29}" type="datetimeFigureOut">
              <a:rPr lang="en-US" smtClean="0"/>
              <a:t>4/10/19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7659801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22960" y="2582334"/>
            <a:ext cx="3703320" cy="3286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63440" y="2582334"/>
            <a:ext cx="3703320" cy="3286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6426E2C-56C1-4E0D-A793-0088A7FDD37E}" type="datetimeFigureOut">
              <a:rPr lang="en-US" smtClean="0"/>
              <a:t>4/10/19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4573664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8C39B41-D8B5-4052-B551-9B5525EAA8B6}" type="datetimeFigureOut">
              <a:rPr lang="en-US" smtClean="0"/>
              <a:t>4/10/19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1141038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4D94136C-8742-45B2-AF27-D93DF72833A9}" type="datetimeFigureOut">
              <a:rPr lang="en-US" smtClean="0"/>
              <a:t>4/10/19</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832648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460237" y="731520"/>
            <a:ext cx="5009393"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349134" y="6459786"/>
            <a:ext cx="1963883" cy="365125"/>
          </a:xfrm>
        </p:spPr>
        <p:txBody>
          <a:bodyPr/>
          <a:lstStyle>
            <a:lvl1pPr algn="l">
              <a:defRPr/>
            </a:lvl1pPr>
          </a:lstStyle>
          <a:p>
            <a:fld id="{32ABBEA6-7C60-4B02-AE87-00D78D8422AF}" type="datetimeFigureOut">
              <a:rPr lang="en-US" smtClean="0"/>
              <a:t>4/10/19</a:t>
            </a:fld>
            <a:endParaRPr lang="en-US" dirty="0"/>
          </a:p>
        </p:txBody>
      </p:sp>
      <p:sp>
        <p:nvSpPr>
          <p:cNvPr id="6" name="Footer Placeholder 5"/>
          <p:cNvSpPr>
            <a:spLocks noGrp="1"/>
          </p:cNvSpPr>
          <p:nvPr>
            <p:ph type="ftr" sz="quarter" idx="11"/>
          </p:nvPr>
        </p:nvSpPr>
        <p:spPr>
          <a:xfrm>
            <a:off x="3600450" y="6459786"/>
            <a:ext cx="348615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3183325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2" y="0"/>
            <a:ext cx="9143989"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822959"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9CAD897-D46E-4AD2-BD9B-49DD3E640873}" type="datetimeFigureOut">
              <a:rPr lang="en-US" smtClean="0"/>
              <a:t>4/10/19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62717168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6400800"/>
            <a:ext cx="9144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5"/>
            <a:ext cx="9144001" cy="65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4"/>
            <a:ext cx="75438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22959" y="1845734"/>
            <a:ext cx="7543801" cy="4023360"/>
          </a:xfrm>
          <a:prstGeom prst="rect">
            <a:avLst/>
          </a:prstGeom>
        </p:spPr>
        <p:txBody>
          <a:bodyPr vert="horz" lIns="0" tIns="45720" rIns="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22961" y="6459786"/>
            <a:ext cx="1854203" cy="365125"/>
          </a:xfrm>
          <a:prstGeom prst="rect">
            <a:avLst/>
          </a:prstGeom>
        </p:spPr>
        <p:txBody>
          <a:bodyPr vert="horz" lIns="91440" tIns="45720" rIns="91440" bIns="45720" rtlCol="0" anchor="ctr"/>
          <a:lstStyle>
            <a:lvl1pPr algn="l">
              <a:defRPr sz="900">
                <a:solidFill>
                  <a:srgbClr val="FFFFFF"/>
                </a:solidFill>
              </a:defRPr>
            </a:lvl1pPr>
          </a:lstStyle>
          <a:p>
            <a:fld id="{98624D31-43A5-475A-80CF-332C9F6DCF35}" type="datetimeFigureOut">
              <a:rPr lang="en-US" smtClean="0"/>
              <a:t>4/10/19</a:t>
            </a:fld>
            <a:endParaRPr lang="en-US" dirty="0"/>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1050">
                <a:solidFill>
                  <a:srgbClr val="FFFFFF"/>
                </a:solidFill>
              </a:defRPr>
            </a:lvl1pPr>
          </a:lstStyle>
          <a:p>
            <a:fld id="{4FAB73BC-B049-4115-A692-8D63A059BFB8}" type="slidenum">
              <a:rPr lang="en-US" smtClean="0"/>
              <a:pPr/>
              <a:t>‹#›</a:t>
            </a:fld>
            <a:endParaRPr lang="en-US" dirty="0"/>
          </a:p>
        </p:txBody>
      </p:sp>
      <p:cxnSp>
        <p:nvCxnSpPr>
          <p:cNvPr id="10" name="Straight Connector 9"/>
          <p:cNvCxnSpPr/>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4261878"/>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hf sldNum="0" hdr="0" ft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 Id="rId3" Type="http://schemas.openxmlformats.org/officeDocument/2006/relationships/hyperlink" Target="http://www.penston.net/cc/rle.py"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2.tiff"/><Relationship Id="rId5" Type="http://schemas.openxmlformats.org/officeDocument/2006/relationships/image" Target="../media/image3.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eg"/><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eg"/><Relationship Id="rId3" Type="http://schemas.openxmlformats.org/officeDocument/2006/relationships/image" Target="../media/image7.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jpg"/><Relationship Id="rId3"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Coding Club</a:t>
            </a:r>
            <a:endParaRPr lang="en-GB" dirty="0"/>
          </a:p>
        </p:txBody>
      </p:sp>
      <p:sp>
        <p:nvSpPr>
          <p:cNvPr id="3" name="Subtitle 2"/>
          <p:cNvSpPr>
            <a:spLocks noGrp="1"/>
          </p:cNvSpPr>
          <p:nvPr>
            <p:ph type="subTitle" idx="1"/>
          </p:nvPr>
        </p:nvSpPr>
        <p:spPr/>
        <p:txBody>
          <a:bodyPr/>
          <a:lstStyle/>
          <a:p>
            <a:r>
              <a:rPr lang="en-GB" dirty="0" smtClean="0"/>
              <a:t>Friday 22</a:t>
            </a:r>
            <a:r>
              <a:rPr lang="en-GB" baseline="30000" dirty="0" smtClean="0"/>
              <a:t>nd</a:t>
            </a:r>
            <a:r>
              <a:rPr lang="en-GB" dirty="0" smtClean="0"/>
              <a:t> March 2019</a:t>
            </a:r>
            <a:endParaRPr lang="en-GB" dirty="0"/>
          </a:p>
        </p:txBody>
      </p:sp>
    </p:spTree>
    <p:extLst>
      <p:ext uri="{BB962C8B-B14F-4D97-AF65-F5344CB8AC3E}">
        <p14:creationId xmlns:p14="http://schemas.microsoft.com/office/powerpoint/2010/main" val="57473259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Can You Decode My Secret Key?</a:t>
            </a:r>
            <a:endParaRPr lang="en-GB" dirty="0"/>
          </a:p>
        </p:txBody>
      </p:sp>
      <p:sp>
        <p:nvSpPr>
          <p:cNvPr id="3" name="Content Placeholder 2"/>
          <p:cNvSpPr>
            <a:spLocks noGrp="1"/>
          </p:cNvSpPr>
          <p:nvPr>
            <p:ph idx="1"/>
          </p:nvPr>
        </p:nvSpPr>
        <p:spPr>
          <a:xfrm>
            <a:off x="822959" y="2504660"/>
            <a:ext cx="7543801" cy="3364433"/>
          </a:xfrm>
        </p:spPr>
        <p:txBody>
          <a:bodyPr/>
          <a:lstStyle/>
          <a:p>
            <a:r>
              <a:rPr lang="en-GB" dirty="0" smtClean="0"/>
              <a:t>I have written the run length encoding function </a:t>
            </a:r>
            <a:r>
              <a:rPr lang="mr-IN" dirty="0" smtClean="0"/>
              <a:t>–</a:t>
            </a:r>
            <a:r>
              <a:rPr lang="en-GB" dirty="0" smtClean="0"/>
              <a:t> you’re welcome </a:t>
            </a:r>
            <a:r>
              <a:rPr lang="en-GB" dirty="0" smtClean="0">
                <a:sym typeface="Wingdings"/>
              </a:rPr>
              <a:t></a:t>
            </a:r>
          </a:p>
          <a:p>
            <a:r>
              <a:rPr lang="en-GB" dirty="0" smtClean="0">
                <a:sym typeface="Wingdings"/>
              </a:rPr>
              <a:t>It’s now your job to decode the run length encoded string and translate the text.</a:t>
            </a:r>
            <a:endParaRPr lang="en-GB" dirty="0">
              <a:sym typeface="Wingdings"/>
            </a:endParaRPr>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22959" y="3655338"/>
            <a:ext cx="2971800" cy="1371600"/>
          </a:xfrm>
          <a:prstGeom prst="rect">
            <a:avLst/>
          </a:prstGeom>
        </p:spPr>
      </p:pic>
      <p:sp>
        <p:nvSpPr>
          <p:cNvPr id="5" name="TextBox 4"/>
          <p:cNvSpPr txBox="1"/>
          <p:nvPr/>
        </p:nvSpPr>
        <p:spPr>
          <a:xfrm>
            <a:off x="129207" y="5135311"/>
            <a:ext cx="8945219" cy="984885"/>
          </a:xfrm>
          <a:prstGeom prst="rect">
            <a:avLst/>
          </a:prstGeom>
          <a:noFill/>
        </p:spPr>
        <p:txBody>
          <a:bodyPr wrap="square" rtlCol="0">
            <a:spAutoFit/>
          </a:bodyPr>
          <a:lstStyle/>
          <a:p>
            <a:r>
              <a:rPr lang="en-GB" dirty="0" smtClean="0"/>
              <a:t>You will need to split the string into lists of two for the number of repeats and the digit.</a:t>
            </a:r>
          </a:p>
          <a:p>
            <a:endParaRPr lang="en-GB" dirty="0"/>
          </a:p>
          <a:p>
            <a:r>
              <a:rPr lang="en-GB" sz="2200" dirty="0" smtClean="0">
                <a:latin typeface="Menlo" charset="0"/>
                <a:ea typeface="Menlo" charset="0"/>
                <a:cs typeface="Menlo" charset="0"/>
              </a:rPr>
              <a:t>split = data[x:x+2] </a:t>
            </a:r>
            <a:r>
              <a:rPr lang="en-GB" sz="2200" dirty="0" smtClean="0">
                <a:solidFill>
                  <a:srgbClr val="FFC000"/>
                </a:solidFill>
                <a:latin typeface="Menlo" charset="0"/>
                <a:ea typeface="Menlo" charset="0"/>
                <a:cs typeface="Menlo" charset="0"/>
              </a:rPr>
              <a:t>for</a:t>
            </a:r>
            <a:r>
              <a:rPr lang="en-GB" sz="2200" dirty="0" smtClean="0">
                <a:latin typeface="Menlo" charset="0"/>
                <a:ea typeface="Menlo" charset="0"/>
                <a:cs typeface="Menlo" charset="0"/>
              </a:rPr>
              <a:t> x </a:t>
            </a:r>
            <a:r>
              <a:rPr lang="en-GB" sz="2200" dirty="0" smtClean="0">
                <a:solidFill>
                  <a:srgbClr val="FFC000"/>
                </a:solidFill>
                <a:latin typeface="Menlo" charset="0"/>
                <a:ea typeface="Menlo" charset="0"/>
                <a:cs typeface="Menlo" charset="0"/>
              </a:rPr>
              <a:t>in</a:t>
            </a:r>
            <a:r>
              <a:rPr lang="en-GB" sz="2200" dirty="0" smtClean="0">
                <a:latin typeface="Menlo" charset="0"/>
                <a:ea typeface="Menlo" charset="0"/>
                <a:cs typeface="Menlo" charset="0"/>
              </a:rPr>
              <a:t> </a:t>
            </a:r>
            <a:r>
              <a:rPr lang="en-GB" sz="2200" dirty="0" smtClean="0">
                <a:solidFill>
                  <a:srgbClr val="7030A0"/>
                </a:solidFill>
                <a:latin typeface="Menlo" charset="0"/>
                <a:ea typeface="Menlo" charset="0"/>
                <a:cs typeface="Menlo" charset="0"/>
              </a:rPr>
              <a:t>range</a:t>
            </a:r>
            <a:r>
              <a:rPr lang="en-GB" sz="2200" dirty="0" smtClean="0">
                <a:latin typeface="Menlo" charset="0"/>
                <a:ea typeface="Menlo" charset="0"/>
                <a:cs typeface="Menlo" charset="0"/>
              </a:rPr>
              <a:t>(0,</a:t>
            </a:r>
            <a:r>
              <a:rPr lang="en-GB" sz="2200" dirty="0" smtClean="0">
                <a:solidFill>
                  <a:srgbClr val="7030A0"/>
                </a:solidFill>
                <a:latin typeface="Menlo" charset="0"/>
                <a:ea typeface="Menlo" charset="0"/>
                <a:cs typeface="Menlo" charset="0"/>
              </a:rPr>
              <a:t>len</a:t>
            </a:r>
            <a:r>
              <a:rPr lang="en-GB" sz="2200" dirty="0" smtClean="0">
                <a:latin typeface="Menlo" charset="0"/>
                <a:ea typeface="Menlo" charset="0"/>
                <a:cs typeface="Menlo" charset="0"/>
              </a:rPr>
              <a:t>(encoded),2)</a:t>
            </a:r>
            <a:endParaRPr lang="en-GB" sz="2200" dirty="0">
              <a:latin typeface="Menlo" charset="0"/>
              <a:ea typeface="Menlo" charset="0"/>
              <a:cs typeface="Menlo" charset="0"/>
            </a:endParaRPr>
          </a:p>
        </p:txBody>
      </p:sp>
      <p:sp>
        <p:nvSpPr>
          <p:cNvPr id="6" name="TextBox 5"/>
          <p:cNvSpPr txBox="1"/>
          <p:nvPr/>
        </p:nvSpPr>
        <p:spPr>
          <a:xfrm>
            <a:off x="5540071" y="3602060"/>
            <a:ext cx="2826689" cy="1230190"/>
          </a:xfrm>
          <a:prstGeom prst="rect">
            <a:avLst/>
          </a:prstGeom>
          <a:noFill/>
          <a:ln>
            <a:solidFill>
              <a:schemeClr val="accent1"/>
            </a:solidFill>
          </a:ln>
        </p:spPr>
        <p:txBody>
          <a:bodyPr wrap="square" rtlCol="0">
            <a:spAutoFit/>
          </a:bodyPr>
          <a:lstStyle/>
          <a:p>
            <a:pPr algn="ctr"/>
            <a:r>
              <a:rPr lang="en-GB" b="1" dirty="0" smtClean="0"/>
              <a:t>Hint:</a:t>
            </a:r>
            <a:r>
              <a:rPr lang="en-GB" dirty="0" smtClean="0"/>
              <a:t> </a:t>
            </a:r>
          </a:p>
          <a:p>
            <a:r>
              <a:rPr lang="en-GB" dirty="0" smtClean="0"/>
              <a:t>When you multiply a string by a number, the string repeats that many times.</a:t>
            </a:r>
            <a:endParaRPr lang="en-GB" dirty="0"/>
          </a:p>
        </p:txBody>
      </p:sp>
      <p:sp>
        <p:nvSpPr>
          <p:cNvPr id="7" name="TextBox 6"/>
          <p:cNvSpPr txBox="1"/>
          <p:nvPr/>
        </p:nvSpPr>
        <p:spPr>
          <a:xfrm>
            <a:off x="822959" y="1845734"/>
            <a:ext cx="3908067" cy="461665"/>
          </a:xfrm>
          <a:prstGeom prst="rect">
            <a:avLst/>
          </a:prstGeom>
          <a:noFill/>
        </p:spPr>
        <p:txBody>
          <a:bodyPr wrap="square" rtlCol="0">
            <a:spAutoFit/>
          </a:bodyPr>
          <a:lstStyle/>
          <a:p>
            <a:r>
              <a:rPr lang="en-GB" sz="2400" dirty="0" smtClean="0">
                <a:hlinkClick r:id="rId3"/>
              </a:rPr>
              <a:t>www.penston.net/cc/rle.py</a:t>
            </a:r>
            <a:endParaRPr lang="en-GB" sz="2400" dirty="0" smtClean="0"/>
          </a:p>
        </p:txBody>
      </p:sp>
      <p:sp>
        <p:nvSpPr>
          <p:cNvPr id="8" name="TextBox 7"/>
          <p:cNvSpPr txBox="1"/>
          <p:nvPr/>
        </p:nvSpPr>
        <p:spPr>
          <a:xfrm>
            <a:off x="3344517" y="3586711"/>
            <a:ext cx="1848678" cy="1200329"/>
          </a:xfrm>
          <a:prstGeom prst="rect">
            <a:avLst/>
          </a:prstGeom>
          <a:noFill/>
        </p:spPr>
        <p:txBody>
          <a:bodyPr wrap="square" rtlCol="0">
            <a:spAutoFit/>
          </a:bodyPr>
          <a:lstStyle/>
          <a:p>
            <a:r>
              <a:rPr lang="en-GB" dirty="0" smtClean="0"/>
              <a:t>You need to put the output through a binary </a:t>
            </a:r>
            <a:r>
              <a:rPr lang="en-GB" smtClean="0"/>
              <a:t>translator online.</a:t>
            </a:r>
            <a:endParaRPr lang="en-GB"/>
          </a:p>
        </p:txBody>
      </p:sp>
    </p:spTree>
    <p:extLst>
      <p:ext uri="{BB962C8B-B14F-4D97-AF65-F5344CB8AC3E}">
        <p14:creationId xmlns:p14="http://schemas.microsoft.com/office/powerpoint/2010/main" val="201430476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Hint</a:t>
            </a:r>
            <a:endParaRPr lang="en-GB"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a:ext>
            </a:extLst>
          </a:blip>
          <a:stretch>
            <a:fillRect/>
          </a:stretch>
        </p:blipFill>
        <p:spPr>
          <a:xfrm>
            <a:off x="822325" y="3076463"/>
            <a:ext cx="7543800" cy="1562325"/>
          </a:xfrm>
        </p:spPr>
      </p:pic>
      <p:sp>
        <p:nvSpPr>
          <p:cNvPr id="5" name="Oval 4"/>
          <p:cNvSpPr/>
          <p:nvPr/>
        </p:nvSpPr>
        <p:spPr>
          <a:xfrm>
            <a:off x="3409121" y="3935895"/>
            <a:ext cx="149088" cy="21866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Oval 5"/>
          <p:cNvSpPr/>
          <p:nvPr/>
        </p:nvSpPr>
        <p:spPr>
          <a:xfrm>
            <a:off x="4982817" y="3935895"/>
            <a:ext cx="149088" cy="21866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Oval 6"/>
          <p:cNvSpPr/>
          <p:nvPr/>
        </p:nvSpPr>
        <p:spPr>
          <a:xfrm>
            <a:off x="1664804" y="3939209"/>
            <a:ext cx="639418" cy="2153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0416141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Code</a:t>
            </a:r>
            <a:endParaRPr lang="en-GB"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a:ext>
            </a:extLst>
          </a:blip>
          <a:stretch>
            <a:fillRect/>
          </a:stretch>
        </p:blipFill>
        <p:spPr>
          <a:xfrm>
            <a:off x="282324" y="3091070"/>
            <a:ext cx="8625072" cy="1786257"/>
          </a:xfrm>
        </p:spPr>
      </p:pic>
    </p:spTree>
    <p:extLst>
      <p:ext uri="{BB962C8B-B14F-4D97-AF65-F5344CB8AC3E}">
        <p14:creationId xmlns:p14="http://schemas.microsoft.com/office/powerpoint/2010/main" val="9786486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Compression</a:t>
            </a:r>
            <a:endParaRPr lang="en-GB" dirty="0"/>
          </a:p>
        </p:txBody>
      </p:sp>
      <p:sp>
        <p:nvSpPr>
          <p:cNvPr id="3" name="Content Placeholder 2"/>
          <p:cNvSpPr>
            <a:spLocks noGrp="1"/>
          </p:cNvSpPr>
          <p:nvPr>
            <p:ph idx="1"/>
          </p:nvPr>
        </p:nvSpPr>
        <p:spPr/>
        <p:txBody>
          <a:bodyPr/>
          <a:lstStyle/>
          <a:p>
            <a:r>
              <a:rPr lang="en-GB" dirty="0" smtClean="0"/>
              <a:t>Today we will be learning about how computers make big files into smaller ones and learn to appreciate the size of data!</a:t>
            </a:r>
            <a:endParaRPr lang="en-GB" dirty="0"/>
          </a:p>
        </p:txBody>
      </p:sp>
      <p:sp>
        <p:nvSpPr>
          <p:cNvPr id="4" name="TextBox 3"/>
          <p:cNvSpPr txBox="1"/>
          <p:nvPr/>
        </p:nvSpPr>
        <p:spPr>
          <a:xfrm>
            <a:off x="1205615" y="2818727"/>
            <a:ext cx="3389244" cy="369332"/>
          </a:xfrm>
          <a:prstGeom prst="rect">
            <a:avLst/>
          </a:prstGeom>
          <a:noFill/>
        </p:spPr>
        <p:txBody>
          <a:bodyPr wrap="square" rtlCol="0">
            <a:spAutoFit/>
          </a:bodyPr>
          <a:lstStyle/>
          <a:p>
            <a:r>
              <a:rPr lang="en-GB" dirty="0" smtClean="0"/>
              <a:t>Consider a 10 minute HD video:</a:t>
            </a:r>
            <a:endParaRPr lang="en-GB" dirty="0"/>
          </a:p>
        </p:txBody>
      </p:sp>
      <mc:AlternateContent xmlns:mc="http://schemas.openxmlformats.org/markup-compatibility/2006" xmlns:a14="http://schemas.microsoft.com/office/drawing/2010/main">
        <mc:Choice Requires="a14">
          <p:sp>
            <p:nvSpPr>
              <p:cNvPr id="5" name="TextBox 4"/>
              <p:cNvSpPr txBox="1"/>
              <p:nvPr/>
            </p:nvSpPr>
            <p:spPr>
              <a:xfrm>
                <a:off x="5553986" y="3282545"/>
                <a:ext cx="2812774" cy="1426737"/>
              </a:xfrm>
              <a:prstGeom prst="rect">
                <a:avLst/>
              </a:prstGeom>
              <a:noFill/>
            </p:spPr>
            <p:txBody>
              <a:bodyPr wrap="square" lIns="0" tIns="0" rIns="0" bIns="0" rtlCol="0">
                <a:spAutoFit/>
              </a:bodyPr>
              <a:lstStyle/>
              <a:p>
                <a14:m>
                  <m:oMath xmlns:m="http://schemas.openxmlformats.org/officeDocument/2006/math">
                    <m:r>
                      <a:rPr lang="en-GB" b="0" i="1" smtClean="0">
                        <a:latin typeface="Cambria Math" charset="0"/>
                      </a:rPr>
                      <m:t>𝑆𝑖𝑧𝑒</m:t>
                    </m:r>
                    <m:r>
                      <a:rPr lang="en-GB" b="0" i="1" smtClean="0">
                        <a:latin typeface="Cambria Math" charset="0"/>
                      </a:rPr>
                      <m:t>=1920</m:t>
                    </m:r>
                    <m:r>
                      <a:rPr lang="en-GB" b="0" i="1" smtClean="0">
                        <a:latin typeface="Cambria Math" charset="0"/>
                      </a:rPr>
                      <m:t>𝑝𝑥</m:t>
                    </m:r>
                    <m:r>
                      <a:rPr lang="en-GB" b="0" i="1" smtClean="0">
                        <a:latin typeface="Cambria Math" charset="0"/>
                      </a:rPr>
                      <m:t> </m:t>
                    </m:r>
                    <m:r>
                      <a:rPr lang="en-GB" b="0" i="1" smtClean="0">
                        <a:latin typeface="Cambria Math" charset="0"/>
                      </a:rPr>
                      <m:t>𝑤𝑖𝑑𝑒</m:t>
                    </m:r>
                    <m:r>
                      <a:rPr lang="en-GB" b="0" i="1" smtClean="0">
                        <a:latin typeface="Cambria Math" charset="0"/>
                      </a:rPr>
                      <m:t> × 1080</m:t>
                    </m:r>
                    <m:r>
                      <a:rPr lang="en-GB" b="0" i="1" smtClean="0">
                        <a:latin typeface="Cambria Math" charset="0"/>
                        <a:ea typeface="Cambria Math" charset="0"/>
                        <a:cs typeface="Cambria Math" charset="0"/>
                      </a:rPr>
                      <m:t>𝑝𝑥</m:t>
                    </m:r>
                    <m:r>
                      <a:rPr lang="en-GB" b="0" i="1" smtClean="0">
                        <a:latin typeface="Cambria Math" charset="0"/>
                        <a:ea typeface="Cambria Math" charset="0"/>
                        <a:cs typeface="Cambria Math" charset="0"/>
                      </a:rPr>
                      <m:t> </m:t>
                    </m:r>
                    <m:r>
                      <a:rPr lang="en-GB" b="0" i="1" smtClean="0">
                        <a:latin typeface="Cambria Math" charset="0"/>
                        <a:ea typeface="Cambria Math" charset="0"/>
                        <a:cs typeface="Cambria Math" charset="0"/>
                      </a:rPr>
                      <m:t>𝑡𝑎𝑙𝑙</m:t>
                    </m:r>
                    <m:r>
                      <a:rPr lang="en-GB" b="0" i="1" smtClean="0">
                        <a:latin typeface="Cambria Math" charset="0"/>
                        <a:ea typeface="Cambria Math" charset="0"/>
                        <a:cs typeface="Cambria Math" charset="0"/>
                      </a:rPr>
                      <m:t> × 24 </m:t>
                    </m:r>
                    <m:r>
                      <a:rPr lang="en-GB" b="0" i="1" smtClean="0">
                        <a:latin typeface="Cambria Math" charset="0"/>
                        <a:ea typeface="Cambria Math" charset="0"/>
                        <a:cs typeface="Cambria Math" charset="0"/>
                      </a:rPr>
                      <m:t>𝑏𝑖𝑡</m:t>
                    </m:r>
                    <m:r>
                      <a:rPr lang="en-GB" b="0" i="1" smtClean="0">
                        <a:latin typeface="Cambria Math" charset="0"/>
                        <a:ea typeface="Cambria Math" charset="0"/>
                        <a:cs typeface="Cambria Math" charset="0"/>
                      </a:rPr>
                      <m:t> </m:t>
                    </m:r>
                    <m:r>
                      <a:rPr lang="en-GB" b="0" i="1" smtClean="0">
                        <a:latin typeface="Cambria Math" charset="0"/>
                        <a:ea typeface="Cambria Math" charset="0"/>
                        <a:cs typeface="Cambria Math" charset="0"/>
                      </a:rPr>
                      <m:t>𝑐𝑜𝑙𝑜𝑢𝑟</m:t>
                    </m:r>
                    <m:r>
                      <a:rPr lang="en-GB" b="0" i="1" smtClean="0">
                        <a:latin typeface="Cambria Math" charset="0"/>
                        <a:ea typeface="Cambria Math" charset="0"/>
                        <a:cs typeface="Cambria Math" charset="0"/>
                      </a:rPr>
                      <m:t> × 30 </m:t>
                    </m:r>
                    <m:r>
                      <a:rPr lang="en-GB" b="0" i="1" smtClean="0">
                        <a:latin typeface="Cambria Math" charset="0"/>
                        <a:ea typeface="Cambria Math" charset="0"/>
                        <a:cs typeface="Cambria Math" charset="0"/>
                      </a:rPr>
                      <m:t>𝐹𝑃</m:t>
                    </m:r>
                  </m:oMath>
                </a14:m>
                <a:r>
                  <a:rPr lang="en-GB" b="0" i="1" dirty="0" smtClean="0">
                    <a:latin typeface="Cambria Math" charset="0"/>
                    <a:ea typeface="Cambria Math" charset="0"/>
                    <a:cs typeface="Cambria Math" charset="0"/>
                  </a:rPr>
                  <a:t>S </a:t>
                </a:r>
                <a14:m>
                  <m:oMath xmlns:m="http://schemas.openxmlformats.org/officeDocument/2006/math">
                    <m:r>
                      <a:rPr lang="en-GB" sz="2000" b="0" i="1" smtClean="0">
                        <a:latin typeface="Cambria Math" charset="0"/>
                        <a:ea typeface="Cambria Math" charset="0"/>
                        <a:cs typeface="Cambria Math" charset="0"/>
                      </a:rPr>
                      <m:t>× 600 </m:t>
                    </m:r>
                    <m:r>
                      <a:rPr lang="en-GB" sz="2000" b="0" i="1" smtClean="0">
                        <a:latin typeface="Cambria Math" charset="0"/>
                        <a:ea typeface="Cambria Math" charset="0"/>
                        <a:cs typeface="Cambria Math" charset="0"/>
                      </a:rPr>
                      <m:t>𝑠𝑒𝑐𝑜𝑛𝑑𝑠</m:t>
                    </m:r>
                    <m:r>
                      <a:rPr lang="en-GB" sz="2000" b="0" i="1" smtClean="0">
                        <a:latin typeface="Cambria Math" charset="0"/>
                        <a:ea typeface="Cambria Math" charset="0"/>
                        <a:cs typeface="Cambria Math" charset="0"/>
                      </a:rPr>
                      <m:t>=</m:t>
                    </m:r>
                    <m:r>
                      <a:rPr lang="en-GB" sz="2000" b="1" i="1" smtClean="0">
                        <a:latin typeface="Cambria Math" charset="0"/>
                        <a:ea typeface="Cambria Math" charset="0"/>
                        <a:cs typeface="Cambria Math" charset="0"/>
                      </a:rPr>
                      <m:t>𝟏𝟎𝟒</m:t>
                    </m:r>
                    <m:r>
                      <a:rPr lang="en-GB" sz="2000" b="1" i="1" smtClean="0">
                        <a:latin typeface="Cambria Math" charset="0"/>
                        <a:ea typeface="Cambria Math" charset="0"/>
                        <a:cs typeface="Cambria Math" charset="0"/>
                      </a:rPr>
                      <m:t> </m:t>
                    </m:r>
                    <m:r>
                      <a:rPr lang="en-GB" sz="2000" b="1" i="1" smtClean="0">
                        <a:latin typeface="Cambria Math" charset="0"/>
                        <a:ea typeface="Cambria Math" charset="0"/>
                        <a:cs typeface="Cambria Math" charset="0"/>
                      </a:rPr>
                      <m:t>𝑮𝒊𝒈𝒂𝒃𝒚𝒕𝒆𝒔</m:t>
                    </m:r>
                  </m:oMath>
                </a14:m>
                <a:endParaRPr lang="en-GB" sz="2000" b="1" dirty="0" smtClean="0">
                  <a:ea typeface="Cambria Math" charset="0"/>
                  <a:cs typeface="Cambria Math" charset="0"/>
                </a:endParaRPr>
              </a:p>
            </p:txBody>
          </p:sp>
        </mc:Choice>
        <mc:Fallback xmlns="">
          <p:sp>
            <p:nvSpPr>
              <p:cNvPr id="5" name="TextBox 4"/>
              <p:cNvSpPr txBox="1">
                <a:spLocks noRot="1" noChangeAspect="1" noMove="1" noResize="1" noEditPoints="1" noAdjustHandles="1" noChangeArrowheads="1" noChangeShapeType="1" noTextEdit="1"/>
              </p:cNvSpPr>
              <p:nvPr/>
            </p:nvSpPr>
            <p:spPr>
              <a:xfrm>
                <a:off x="5553986" y="3282545"/>
                <a:ext cx="2812774" cy="1426737"/>
              </a:xfrm>
              <a:prstGeom prst="rect">
                <a:avLst/>
              </a:prstGeom>
              <a:blipFill rotWithShape="0">
                <a:blip r:embed="rId3"/>
                <a:stretch>
                  <a:fillRect l="-4113" t="-27660" b="-37447"/>
                </a:stretch>
              </a:blipFill>
            </p:spPr>
            <p:txBody>
              <a:bodyPr/>
              <a:lstStyle/>
              <a:p>
                <a:r>
                  <a:rPr lang="en-GB">
                    <a:noFill/>
                  </a:rPr>
                  <a:t> </a:t>
                </a:r>
              </a:p>
            </p:txBody>
          </p:sp>
        </mc:Fallback>
      </mc:AlternateContent>
      <p:sp>
        <p:nvSpPr>
          <p:cNvPr id="6" name="TextBox 5"/>
          <p:cNvSpPr txBox="1"/>
          <p:nvPr/>
        </p:nvSpPr>
        <p:spPr>
          <a:xfrm>
            <a:off x="5782586" y="4817655"/>
            <a:ext cx="2355574" cy="923330"/>
          </a:xfrm>
          <a:prstGeom prst="rect">
            <a:avLst/>
          </a:prstGeom>
          <a:noFill/>
        </p:spPr>
        <p:txBody>
          <a:bodyPr wrap="square" rtlCol="0">
            <a:spAutoFit/>
          </a:bodyPr>
          <a:lstStyle/>
          <a:p>
            <a:r>
              <a:rPr lang="en-GB" dirty="0" smtClean="0"/>
              <a:t>Yet </a:t>
            </a:r>
            <a:r>
              <a:rPr lang="en-GB" dirty="0" err="1" smtClean="0"/>
              <a:t>Youtube</a:t>
            </a:r>
            <a:r>
              <a:rPr lang="en-GB" dirty="0" smtClean="0"/>
              <a:t> stores this file in just 600MB. So what is going on?</a:t>
            </a:r>
            <a:endParaRPr lang="en-GB" dirty="0"/>
          </a:p>
        </p:txBody>
      </p:sp>
      <p:pic>
        <p:nvPicPr>
          <p:cNvPr id="7" name="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5400000">
            <a:off x="-350157" y="3419519"/>
            <a:ext cx="2451555" cy="2796273"/>
          </a:xfrm>
          <a:prstGeom prst="rect">
            <a:avLst/>
          </a:prstGeom>
        </p:spPr>
      </p:pic>
      <p:pic>
        <p:nvPicPr>
          <p:cNvPr id="9" name="Picture 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5400000">
            <a:off x="2402186" y="3414148"/>
            <a:ext cx="2451555" cy="2807015"/>
          </a:xfrm>
          <a:prstGeom prst="rect">
            <a:avLst/>
          </a:prstGeom>
        </p:spPr>
      </p:pic>
    </p:spTree>
    <p:extLst>
      <p:ext uri="{BB962C8B-B14F-4D97-AF65-F5344CB8AC3E}">
        <p14:creationId xmlns:p14="http://schemas.microsoft.com/office/powerpoint/2010/main" val="888780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959" y="286604"/>
            <a:ext cx="8012927" cy="1450757"/>
          </a:xfrm>
        </p:spPr>
        <p:txBody>
          <a:bodyPr/>
          <a:lstStyle/>
          <a:p>
            <a:r>
              <a:rPr lang="en-GB" dirty="0" smtClean="0"/>
              <a:t>Compression: What’s the Point?</a:t>
            </a:r>
            <a:endParaRPr lang="en-GB" dirty="0"/>
          </a:p>
        </p:txBody>
      </p:sp>
      <p:sp>
        <p:nvSpPr>
          <p:cNvPr id="3" name="Content Placeholder 2"/>
          <p:cNvSpPr>
            <a:spLocks noGrp="1"/>
          </p:cNvSpPr>
          <p:nvPr>
            <p:ph idx="1"/>
          </p:nvPr>
        </p:nvSpPr>
        <p:spPr/>
        <p:txBody>
          <a:bodyPr/>
          <a:lstStyle/>
          <a:p>
            <a:r>
              <a:rPr lang="en-GB" dirty="0" smtClean="0"/>
              <a:t>As we can see, compressed files can be streamed over the internet and moved around on tiny USB sticks with no problems at all. Uncompressed files use storage to record every single detail of the image.</a:t>
            </a:r>
            <a:endParaRPr lang="en-GB" dirty="0"/>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55984" y="3058806"/>
            <a:ext cx="3747052" cy="2810288"/>
          </a:xfrm>
          <a:prstGeom prst="rect">
            <a:avLst/>
          </a:prstGeom>
        </p:spPr>
      </p:pic>
      <p:sp>
        <p:nvSpPr>
          <p:cNvPr id="5" name="TextBox 4"/>
          <p:cNvSpPr txBox="1"/>
          <p:nvPr/>
        </p:nvSpPr>
        <p:spPr>
          <a:xfrm>
            <a:off x="655984" y="5963478"/>
            <a:ext cx="3747052" cy="367748"/>
          </a:xfrm>
          <a:prstGeom prst="rect">
            <a:avLst/>
          </a:prstGeom>
          <a:noFill/>
        </p:spPr>
        <p:txBody>
          <a:bodyPr wrap="square" rtlCol="0">
            <a:spAutoFit/>
          </a:bodyPr>
          <a:lstStyle/>
          <a:p>
            <a:r>
              <a:rPr lang="en-GB" dirty="0" smtClean="0"/>
              <a:t>Uncompressed </a:t>
            </a:r>
            <a:r>
              <a:rPr lang="mr-IN" dirty="0" smtClean="0"/>
              <a:t>–</a:t>
            </a:r>
            <a:r>
              <a:rPr lang="en-GB" dirty="0" smtClean="0"/>
              <a:t> 34.9 MB</a:t>
            </a:r>
            <a:endParaRPr lang="en-GB" dirty="0"/>
          </a:p>
        </p:txBody>
      </p:sp>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88836" y="3058806"/>
            <a:ext cx="3747050" cy="2810288"/>
          </a:xfrm>
          <a:prstGeom prst="rect">
            <a:avLst/>
          </a:prstGeom>
        </p:spPr>
      </p:pic>
      <p:sp>
        <p:nvSpPr>
          <p:cNvPr id="7" name="TextBox 6"/>
          <p:cNvSpPr txBox="1"/>
          <p:nvPr/>
        </p:nvSpPr>
        <p:spPr>
          <a:xfrm>
            <a:off x="5088836" y="5977467"/>
            <a:ext cx="3747052" cy="367748"/>
          </a:xfrm>
          <a:prstGeom prst="rect">
            <a:avLst/>
          </a:prstGeom>
          <a:noFill/>
        </p:spPr>
        <p:txBody>
          <a:bodyPr wrap="square" rtlCol="0">
            <a:spAutoFit/>
          </a:bodyPr>
          <a:lstStyle/>
          <a:p>
            <a:r>
              <a:rPr lang="en-GB" dirty="0" smtClean="0"/>
              <a:t>Maximum JPEG Compression </a:t>
            </a:r>
            <a:r>
              <a:rPr lang="mr-IN" dirty="0" smtClean="0"/>
              <a:t>–</a:t>
            </a:r>
            <a:r>
              <a:rPr lang="en-GB" dirty="0" smtClean="0"/>
              <a:t> 198 KB</a:t>
            </a:r>
            <a:endParaRPr lang="en-GB" dirty="0"/>
          </a:p>
        </p:txBody>
      </p:sp>
    </p:spTree>
    <p:extLst>
      <p:ext uri="{BB962C8B-B14F-4D97-AF65-F5344CB8AC3E}">
        <p14:creationId xmlns:p14="http://schemas.microsoft.com/office/powerpoint/2010/main" val="8805296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Types of Compression</a:t>
            </a:r>
            <a:endParaRPr lang="en-GB"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973019067"/>
              </p:ext>
            </p:extLst>
          </p:nvPr>
        </p:nvGraphicFramePr>
        <p:xfrm>
          <a:off x="822325" y="1846263"/>
          <a:ext cx="7543800" cy="4480560"/>
        </p:xfrm>
        <a:graphic>
          <a:graphicData uri="http://schemas.openxmlformats.org/drawingml/2006/table">
            <a:tbl>
              <a:tblPr firstRow="1" bandRow="1">
                <a:tableStyleId>{5940675A-B579-460E-94D1-54222C63F5DA}</a:tableStyleId>
              </a:tblPr>
              <a:tblGrid>
                <a:gridCol w="3771900"/>
                <a:gridCol w="3771900"/>
              </a:tblGrid>
              <a:tr h="370840">
                <a:tc>
                  <a:txBody>
                    <a:bodyPr/>
                    <a:lstStyle/>
                    <a:p>
                      <a:r>
                        <a:rPr lang="en-GB" dirty="0" err="1" smtClean="0"/>
                        <a:t>Lossy</a:t>
                      </a:r>
                      <a:r>
                        <a:rPr lang="en-GB" dirty="0" smtClean="0"/>
                        <a:t> Compression</a:t>
                      </a:r>
                    </a:p>
                    <a:p>
                      <a:endParaRPr lang="en-GB" dirty="0" smtClean="0"/>
                    </a:p>
                    <a:p>
                      <a:r>
                        <a:rPr lang="en-GB" dirty="0" smtClean="0"/>
                        <a:t>Removing</a:t>
                      </a:r>
                      <a:r>
                        <a:rPr lang="en-GB" baseline="0" dirty="0" smtClean="0"/>
                        <a:t> unnecessary data from the file. This can never be retrieved but will save space.</a:t>
                      </a:r>
                    </a:p>
                    <a:p>
                      <a:endParaRPr lang="en-GB" baseline="0" dirty="0" smtClean="0"/>
                    </a:p>
                    <a:p>
                      <a:r>
                        <a:rPr lang="en-GB" baseline="0" dirty="0" smtClean="0"/>
                        <a:t>E.g. removing colour detail</a:t>
                      </a:r>
                    </a:p>
                    <a:p>
                      <a:endParaRPr lang="en-GB" baseline="0"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r>
                        <a:rPr lang="en-GB" dirty="0" smtClean="0"/>
                        <a:t>112</a:t>
                      </a:r>
                      <a:r>
                        <a:rPr lang="en-GB" baseline="0" dirty="0" smtClean="0"/>
                        <a:t> KB!</a:t>
                      </a:r>
                      <a:endParaRPr lang="en-GB" dirty="0"/>
                    </a:p>
                  </a:txBody>
                  <a:tcPr/>
                </a:tc>
                <a:tc>
                  <a:txBody>
                    <a:bodyPr/>
                    <a:lstStyle/>
                    <a:p>
                      <a:r>
                        <a:rPr lang="en-GB" dirty="0" smtClean="0"/>
                        <a:t>Lossless</a:t>
                      </a:r>
                      <a:r>
                        <a:rPr lang="en-GB" baseline="0" dirty="0" smtClean="0"/>
                        <a:t> Compression</a:t>
                      </a:r>
                    </a:p>
                    <a:p>
                      <a:endParaRPr lang="en-GB" baseline="0" dirty="0" smtClean="0"/>
                    </a:p>
                    <a:p>
                      <a:r>
                        <a:rPr lang="en-GB" baseline="0" dirty="0" smtClean="0"/>
                        <a:t>Recognising patterns in data so it can be made smaller but then </a:t>
                      </a:r>
                      <a:r>
                        <a:rPr lang="en-GB" b="1" baseline="0" dirty="0" smtClean="0"/>
                        <a:t>be reconstructed to full size.</a:t>
                      </a:r>
                    </a:p>
                    <a:p>
                      <a:endParaRPr lang="en-GB" b="1" baseline="0" dirty="0" smtClean="0"/>
                    </a:p>
                    <a:p>
                      <a:r>
                        <a:rPr lang="en-GB" b="0" dirty="0" smtClean="0"/>
                        <a:t>E.g.</a:t>
                      </a:r>
                      <a:r>
                        <a:rPr lang="en-GB" b="0" baseline="0" dirty="0" smtClean="0"/>
                        <a:t> run length encoding, Huffman Trees</a:t>
                      </a:r>
                    </a:p>
                    <a:p>
                      <a:endParaRPr lang="en-GB" b="0" dirty="0" smtClean="0"/>
                    </a:p>
                    <a:p>
                      <a:endParaRPr lang="en-GB" b="0" dirty="0" smtClean="0"/>
                    </a:p>
                    <a:p>
                      <a:endParaRPr lang="en-GB" b="0" dirty="0" smtClean="0"/>
                    </a:p>
                    <a:p>
                      <a:endParaRPr lang="en-GB" b="0" dirty="0" smtClean="0"/>
                    </a:p>
                    <a:p>
                      <a:endParaRPr lang="en-GB" b="0" dirty="0" smtClean="0"/>
                    </a:p>
                    <a:p>
                      <a:endParaRPr lang="en-GB" b="0" dirty="0" smtClean="0"/>
                    </a:p>
                    <a:p>
                      <a:endParaRPr lang="en-GB" b="0" dirty="0" smtClean="0"/>
                    </a:p>
                    <a:p>
                      <a:r>
                        <a:rPr lang="en-GB" b="0" dirty="0" smtClean="0"/>
                        <a:t>6MB</a:t>
                      </a:r>
                      <a:endParaRPr lang="en-GB" b="0" dirty="0"/>
                    </a:p>
                  </a:txBody>
                  <a:tcPr/>
                </a:tc>
              </a:tr>
            </a:tbl>
          </a:graphicData>
        </a:graphic>
      </p:graphicFrame>
      <p:pic>
        <p:nvPicPr>
          <p:cNvPr id="6" name="Picture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03853" y="3856383"/>
            <a:ext cx="2809461" cy="2107096"/>
          </a:xfrm>
          <a:prstGeom prst="rect">
            <a:avLst/>
          </a:prstGeom>
        </p:spPr>
      </p:pic>
      <p:pic>
        <p:nvPicPr>
          <p:cNvPr id="9" name="Picture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37313" y="3940866"/>
            <a:ext cx="2584173" cy="1938130"/>
          </a:xfrm>
          <a:prstGeom prst="rect">
            <a:avLst/>
          </a:prstGeom>
        </p:spPr>
      </p:pic>
    </p:spTree>
    <p:extLst>
      <p:ext uri="{BB962C8B-B14F-4D97-AF65-F5344CB8AC3E}">
        <p14:creationId xmlns:p14="http://schemas.microsoft.com/office/powerpoint/2010/main" val="9284235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Lossless</a:t>
            </a:r>
            <a:endParaRPr lang="en-GB" dirty="0"/>
          </a:p>
        </p:txBody>
      </p:sp>
      <p:sp>
        <p:nvSpPr>
          <p:cNvPr id="3" name="Content Placeholder 2"/>
          <p:cNvSpPr>
            <a:spLocks noGrp="1"/>
          </p:cNvSpPr>
          <p:nvPr>
            <p:ph idx="1"/>
          </p:nvPr>
        </p:nvSpPr>
        <p:spPr/>
        <p:txBody>
          <a:bodyPr>
            <a:normAutofit/>
          </a:bodyPr>
          <a:lstStyle/>
          <a:p>
            <a:pPr algn="ctr"/>
            <a:r>
              <a:rPr lang="en-GB" sz="2800" dirty="0" smtClean="0"/>
              <a:t>How is it possible to make a file smaller without destroying its information?!</a:t>
            </a:r>
          </a:p>
          <a:p>
            <a:pPr algn="ctr"/>
            <a:endParaRPr lang="en-GB" sz="2800" dirty="0"/>
          </a:p>
          <a:p>
            <a:pPr algn="ctr"/>
            <a:r>
              <a:rPr lang="en-GB" sz="2800" dirty="0" smtClean="0"/>
              <a:t>You are not destroying any information </a:t>
            </a:r>
            <a:r>
              <a:rPr lang="mr-IN" sz="2800" dirty="0" smtClean="0"/>
              <a:t>–</a:t>
            </a:r>
            <a:r>
              <a:rPr lang="en-GB" sz="2800" dirty="0" smtClean="0"/>
              <a:t> just recognising patterns and summarising these in shorter forms.</a:t>
            </a:r>
            <a:endParaRPr lang="en-GB" sz="2800" dirty="0"/>
          </a:p>
        </p:txBody>
      </p:sp>
    </p:spTree>
    <p:extLst>
      <p:ext uri="{BB962C8B-B14F-4D97-AF65-F5344CB8AC3E}">
        <p14:creationId xmlns:p14="http://schemas.microsoft.com/office/powerpoint/2010/main" val="804737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Run Length Encoding</a:t>
            </a:r>
            <a:endParaRPr lang="en-GB"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78168808"/>
              </p:ext>
            </p:extLst>
          </p:nvPr>
        </p:nvGraphicFramePr>
        <p:xfrm>
          <a:off x="822325" y="1846263"/>
          <a:ext cx="7543800" cy="370840"/>
        </p:xfrm>
        <a:graphic>
          <a:graphicData uri="http://schemas.openxmlformats.org/drawingml/2006/table">
            <a:tbl>
              <a:tblPr firstRow="1" bandRow="1">
                <a:tableStyleId>{5940675A-B579-460E-94D1-54222C63F5DA}</a:tableStyleId>
              </a:tblPr>
              <a:tblGrid>
                <a:gridCol w="942975"/>
                <a:gridCol w="942975"/>
                <a:gridCol w="942975"/>
                <a:gridCol w="942975"/>
                <a:gridCol w="942975"/>
                <a:gridCol w="942975"/>
                <a:gridCol w="942975"/>
                <a:gridCol w="942975"/>
              </a:tblGrid>
              <a:tr h="370840">
                <a:tc>
                  <a:txBody>
                    <a:bodyPr/>
                    <a:lstStyle/>
                    <a:p>
                      <a:r>
                        <a:rPr lang="en-GB" dirty="0" smtClean="0"/>
                        <a:t>3</a:t>
                      </a:r>
                      <a:endParaRPr lang="en-GB" dirty="0"/>
                    </a:p>
                  </a:txBody>
                  <a:tcPr/>
                </a:tc>
                <a:tc>
                  <a:txBody>
                    <a:bodyPr/>
                    <a:lstStyle/>
                    <a:p>
                      <a:r>
                        <a:rPr lang="en-GB" dirty="0" smtClean="0"/>
                        <a:t>3</a:t>
                      </a:r>
                      <a:endParaRPr lang="en-GB" dirty="0"/>
                    </a:p>
                  </a:txBody>
                  <a:tcPr/>
                </a:tc>
                <a:tc>
                  <a:txBody>
                    <a:bodyPr/>
                    <a:lstStyle/>
                    <a:p>
                      <a:r>
                        <a:rPr lang="en-GB" dirty="0" smtClean="0"/>
                        <a:t>3</a:t>
                      </a:r>
                      <a:endParaRPr lang="en-GB" dirty="0"/>
                    </a:p>
                  </a:txBody>
                  <a:tcPr/>
                </a:tc>
                <a:tc>
                  <a:txBody>
                    <a:bodyPr/>
                    <a:lstStyle/>
                    <a:p>
                      <a:r>
                        <a:rPr lang="en-GB" dirty="0" smtClean="0"/>
                        <a:t>3</a:t>
                      </a:r>
                      <a:endParaRPr lang="en-GB" dirty="0"/>
                    </a:p>
                  </a:txBody>
                  <a:tcPr/>
                </a:tc>
                <a:tc>
                  <a:txBody>
                    <a:bodyPr/>
                    <a:lstStyle/>
                    <a:p>
                      <a:r>
                        <a:rPr lang="en-GB" dirty="0" smtClean="0"/>
                        <a:t>3</a:t>
                      </a:r>
                      <a:endParaRPr lang="en-GB" dirty="0"/>
                    </a:p>
                  </a:txBody>
                  <a:tcPr/>
                </a:tc>
                <a:tc>
                  <a:txBody>
                    <a:bodyPr/>
                    <a:lstStyle/>
                    <a:p>
                      <a:r>
                        <a:rPr lang="en-GB" dirty="0" smtClean="0"/>
                        <a:t>1</a:t>
                      </a:r>
                      <a:endParaRPr lang="en-GB" dirty="0"/>
                    </a:p>
                  </a:txBody>
                  <a:tcPr/>
                </a:tc>
                <a:tc>
                  <a:txBody>
                    <a:bodyPr/>
                    <a:lstStyle/>
                    <a:p>
                      <a:r>
                        <a:rPr lang="en-GB" dirty="0" smtClean="0"/>
                        <a:t>7</a:t>
                      </a:r>
                      <a:endParaRPr lang="en-GB" dirty="0"/>
                    </a:p>
                  </a:txBody>
                  <a:tcPr/>
                </a:tc>
                <a:tc>
                  <a:txBody>
                    <a:bodyPr/>
                    <a:lstStyle/>
                    <a:p>
                      <a:r>
                        <a:rPr lang="en-GB" dirty="0" smtClean="0"/>
                        <a:t>7</a:t>
                      </a:r>
                      <a:endParaRPr lang="en-GB" dirty="0"/>
                    </a:p>
                  </a:txBody>
                  <a:tcPr/>
                </a:tc>
              </a:tr>
            </a:tbl>
          </a:graphicData>
        </a:graphic>
      </p:graphicFrame>
      <p:sp>
        <p:nvSpPr>
          <p:cNvPr id="5" name="Left Brace 4"/>
          <p:cNvSpPr/>
          <p:nvPr/>
        </p:nvSpPr>
        <p:spPr>
          <a:xfrm rot="16200000">
            <a:off x="2980554" y="167776"/>
            <a:ext cx="367499" cy="4683957"/>
          </a:xfrm>
          <a:prstGeom prst="leftBrace">
            <a:avLst>
              <a:gd name="adj1" fmla="val 65128"/>
              <a:gd name="adj2" fmla="val 50000"/>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6" name="TextBox 5"/>
          <p:cNvSpPr txBox="1"/>
          <p:nvPr/>
        </p:nvSpPr>
        <p:spPr>
          <a:xfrm>
            <a:off x="2464904" y="2912360"/>
            <a:ext cx="1818861" cy="646331"/>
          </a:xfrm>
          <a:prstGeom prst="rect">
            <a:avLst/>
          </a:prstGeom>
          <a:noFill/>
        </p:spPr>
        <p:txBody>
          <a:bodyPr wrap="square" rtlCol="0">
            <a:spAutoFit/>
          </a:bodyPr>
          <a:lstStyle/>
          <a:p>
            <a:r>
              <a:rPr lang="en-GB" dirty="0" smtClean="0"/>
              <a:t>Here we have five 3s.</a:t>
            </a:r>
            <a:endParaRPr lang="en-GB" dirty="0"/>
          </a:p>
        </p:txBody>
      </p:sp>
      <p:sp>
        <p:nvSpPr>
          <p:cNvPr id="9" name="Left Brace 8"/>
          <p:cNvSpPr/>
          <p:nvPr/>
        </p:nvSpPr>
        <p:spPr>
          <a:xfrm rot="16200000">
            <a:off x="5799609" y="2032677"/>
            <a:ext cx="367499" cy="954154"/>
          </a:xfrm>
          <a:prstGeom prst="leftBrace">
            <a:avLst>
              <a:gd name="adj1" fmla="val 65128"/>
              <a:gd name="adj2" fmla="val 50000"/>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0" name="TextBox 9"/>
          <p:cNvSpPr txBox="1"/>
          <p:nvPr/>
        </p:nvSpPr>
        <p:spPr>
          <a:xfrm>
            <a:off x="5340630" y="2937314"/>
            <a:ext cx="1249014" cy="646331"/>
          </a:xfrm>
          <a:prstGeom prst="rect">
            <a:avLst/>
          </a:prstGeom>
          <a:noFill/>
        </p:spPr>
        <p:txBody>
          <a:bodyPr wrap="square" rtlCol="0">
            <a:spAutoFit/>
          </a:bodyPr>
          <a:lstStyle/>
          <a:p>
            <a:r>
              <a:rPr lang="en-GB" dirty="0" smtClean="0"/>
              <a:t>Here we </a:t>
            </a:r>
            <a:r>
              <a:rPr lang="en-GB" smtClean="0"/>
              <a:t>have a 1.</a:t>
            </a:r>
            <a:endParaRPr lang="en-GB" dirty="0"/>
          </a:p>
        </p:txBody>
      </p:sp>
      <p:sp>
        <p:nvSpPr>
          <p:cNvPr id="11" name="Left Brace 10"/>
          <p:cNvSpPr/>
          <p:nvPr/>
        </p:nvSpPr>
        <p:spPr>
          <a:xfrm rot="16200000">
            <a:off x="7229532" y="1576787"/>
            <a:ext cx="367499" cy="1905690"/>
          </a:xfrm>
          <a:prstGeom prst="leftBrace">
            <a:avLst>
              <a:gd name="adj1" fmla="val 65128"/>
              <a:gd name="adj2" fmla="val 50000"/>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2" name="TextBox 11"/>
          <p:cNvSpPr txBox="1"/>
          <p:nvPr/>
        </p:nvSpPr>
        <p:spPr>
          <a:xfrm>
            <a:off x="6589644" y="2912768"/>
            <a:ext cx="1653210" cy="646331"/>
          </a:xfrm>
          <a:prstGeom prst="rect">
            <a:avLst/>
          </a:prstGeom>
          <a:noFill/>
        </p:spPr>
        <p:txBody>
          <a:bodyPr wrap="square" rtlCol="0">
            <a:spAutoFit/>
          </a:bodyPr>
          <a:lstStyle/>
          <a:p>
            <a:r>
              <a:rPr lang="en-GB" dirty="0" smtClean="0"/>
              <a:t>Here we have two 7s.</a:t>
            </a:r>
            <a:endParaRPr lang="en-GB" dirty="0"/>
          </a:p>
        </p:txBody>
      </p:sp>
      <p:graphicFrame>
        <p:nvGraphicFramePr>
          <p:cNvPr id="13" name="Table 12"/>
          <p:cNvGraphicFramePr>
            <a:graphicFrameLocks noGrp="1"/>
          </p:cNvGraphicFramePr>
          <p:nvPr>
            <p:extLst>
              <p:ext uri="{D42A27DB-BD31-4B8C-83A1-F6EECF244321}">
                <p14:modId xmlns:p14="http://schemas.microsoft.com/office/powerpoint/2010/main" val="1752177546"/>
              </p:ext>
            </p:extLst>
          </p:nvPr>
        </p:nvGraphicFramePr>
        <p:xfrm>
          <a:off x="2308225" y="5173870"/>
          <a:ext cx="4572000" cy="370840"/>
        </p:xfrm>
        <a:graphic>
          <a:graphicData uri="http://schemas.openxmlformats.org/drawingml/2006/table">
            <a:tbl>
              <a:tblPr firstRow="1" bandRow="1">
                <a:tableStyleId>{5940675A-B579-460E-94D1-54222C63F5DA}</a:tableStyleId>
              </a:tblPr>
              <a:tblGrid>
                <a:gridCol w="762000"/>
                <a:gridCol w="762000"/>
                <a:gridCol w="762000"/>
                <a:gridCol w="762000"/>
                <a:gridCol w="762000"/>
                <a:gridCol w="762000"/>
              </a:tblGrid>
              <a:tr h="370840">
                <a:tc>
                  <a:txBody>
                    <a:bodyPr/>
                    <a:lstStyle/>
                    <a:p>
                      <a:r>
                        <a:rPr lang="en-GB" dirty="0" smtClean="0"/>
                        <a:t>5</a:t>
                      </a:r>
                      <a:endParaRPr lang="en-GB" dirty="0"/>
                    </a:p>
                  </a:txBody>
                  <a:tcPr/>
                </a:tc>
                <a:tc>
                  <a:txBody>
                    <a:bodyPr/>
                    <a:lstStyle/>
                    <a:p>
                      <a:r>
                        <a:rPr lang="en-GB" dirty="0" smtClean="0"/>
                        <a:t>3</a:t>
                      </a:r>
                      <a:endParaRPr lang="en-GB" dirty="0"/>
                    </a:p>
                  </a:txBody>
                  <a:tcPr/>
                </a:tc>
                <a:tc>
                  <a:txBody>
                    <a:bodyPr/>
                    <a:lstStyle/>
                    <a:p>
                      <a:r>
                        <a:rPr lang="en-GB" dirty="0" smtClean="0"/>
                        <a:t>1</a:t>
                      </a:r>
                      <a:endParaRPr lang="en-GB" dirty="0"/>
                    </a:p>
                  </a:txBody>
                  <a:tcPr/>
                </a:tc>
                <a:tc>
                  <a:txBody>
                    <a:bodyPr/>
                    <a:lstStyle/>
                    <a:p>
                      <a:r>
                        <a:rPr lang="en-GB" dirty="0" smtClean="0"/>
                        <a:t>1</a:t>
                      </a:r>
                      <a:endParaRPr lang="en-GB" dirty="0"/>
                    </a:p>
                  </a:txBody>
                  <a:tcPr/>
                </a:tc>
                <a:tc>
                  <a:txBody>
                    <a:bodyPr/>
                    <a:lstStyle/>
                    <a:p>
                      <a:r>
                        <a:rPr lang="en-GB" dirty="0" smtClean="0"/>
                        <a:t>2</a:t>
                      </a:r>
                      <a:endParaRPr lang="en-GB" dirty="0"/>
                    </a:p>
                  </a:txBody>
                  <a:tcPr/>
                </a:tc>
                <a:tc>
                  <a:txBody>
                    <a:bodyPr/>
                    <a:lstStyle/>
                    <a:p>
                      <a:r>
                        <a:rPr lang="en-GB" dirty="0" smtClean="0"/>
                        <a:t>7</a:t>
                      </a:r>
                      <a:endParaRPr lang="en-GB" dirty="0"/>
                    </a:p>
                  </a:txBody>
                  <a:tcPr/>
                </a:tc>
              </a:tr>
            </a:tbl>
          </a:graphicData>
        </a:graphic>
      </p:graphicFrame>
      <p:cxnSp>
        <p:nvCxnSpPr>
          <p:cNvPr id="15" name="Straight Arrow Connector 14"/>
          <p:cNvCxnSpPr/>
          <p:nvPr/>
        </p:nvCxnSpPr>
        <p:spPr>
          <a:xfrm flipH="1">
            <a:off x="2594113" y="3558691"/>
            <a:ext cx="29817" cy="155002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3107637" y="3508718"/>
            <a:ext cx="162337" cy="159999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2037522" y="5544710"/>
            <a:ext cx="1070115" cy="646331"/>
          </a:xfrm>
          <a:prstGeom prst="rect">
            <a:avLst/>
          </a:prstGeom>
          <a:noFill/>
        </p:spPr>
        <p:txBody>
          <a:bodyPr wrap="square" rtlCol="0">
            <a:spAutoFit/>
          </a:bodyPr>
          <a:lstStyle/>
          <a:p>
            <a:r>
              <a:rPr lang="en-GB" dirty="0" smtClean="0"/>
              <a:t>Repeat count</a:t>
            </a:r>
            <a:endParaRPr lang="en-GB" dirty="0"/>
          </a:p>
        </p:txBody>
      </p:sp>
      <p:sp>
        <p:nvSpPr>
          <p:cNvPr id="19" name="TextBox 18"/>
          <p:cNvSpPr txBox="1"/>
          <p:nvPr/>
        </p:nvSpPr>
        <p:spPr>
          <a:xfrm>
            <a:off x="3034748" y="5544710"/>
            <a:ext cx="1070115" cy="646331"/>
          </a:xfrm>
          <a:prstGeom prst="rect">
            <a:avLst/>
          </a:prstGeom>
          <a:noFill/>
        </p:spPr>
        <p:txBody>
          <a:bodyPr wrap="square" rtlCol="0">
            <a:spAutoFit/>
          </a:bodyPr>
          <a:lstStyle/>
          <a:p>
            <a:r>
              <a:rPr lang="en-GB" dirty="0" smtClean="0"/>
              <a:t>Value to repeat</a:t>
            </a:r>
            <a:endParaRPr lang="en-GB" dirty="0"/>
          </a:p>
        </p:txBody>
      </p:sp>
    </p:spTree>
    <p:extLst>
      <p:ext uri="{BB962C8B-B14F-4D97-AF65-F5344CB8AC3E}">
        <p14:creationId xmlns:p14="http://schemas.microsoft.com/office/powerpoint/2010/main" val="8090651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Run Length Encoding</a:t>
            </a:r>
            <a:endParaRPr lang="en-GB"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a:ext>
            </a:extLst>
          </a:blip>
          <a:stretch>
            <a:fillRect/>
          </a:stretch>
        </p:blipFill>
        <p:spPr>
          <a:xfrm>
            <a:off x="1216025" y="1870075"/>
            <a:ext cx="6756400" cy="3975100"/>
          </a:xfrm>
        </p:spPr>
      </p:pic>
    </p:spTree>
    <p:extLst>
      <p:ext uri="{BB962C8B-B14F-4D97-AF65-F5344CB8AC3E}">
        <p14:creationId xmlns:p14="http://schemas.microsoft.com/office/powerpoint/2010/main" val="174555182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Example</a:t>
            </a:r>
            <a:endParaRPr lang="en-GB" dirty="0"/>
          </a:p>
        </p:txBody>
      </p:sp>
      <p:sp>
        <p:nvSpPr>
          <p:cNvPr id="3" name="Content Placeholder 2"/>
          <p:cNvSpPr>
            <a:spLocks noGrp="1"/>
          </p:cNvSpPr>
          <p:nvPr>
            <p:ph idx="1"/>
          </p:nvPr>
        </p:nvSpPr>
        <p:spPr/>
        <p:txBody>
          <a:bodyPr/>
          <a:lstStyle/>
          <a:p>
            <a:r>
              <a:rPr lang="en-GB" dirty="0" smtClean="0"/>
              <a:t>I took all of the pixels from a black and white image of a parrot and run length encoded them to see how much space it would save.</a:t>
            </a:r>
            <a:endParaRPr lang="en-GB" dirty="0"/>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93291" y="2576443"/>
            <a:ext cx="2635343" cy="3518464"/>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132815" y="3701221"/>
            <a:ext cx="5765365" cy="1019866"/>
          </a:xfrm>
          <a:prstGeom prst="rect">
            <a:avLst/>
          </a:prstGeom>
        </p:spPr>
      </p:pic>
    </p:spTree>
    <p:extLst>
      <p:ext uri="{BB962C8B-B14F-4D97-AF65-F5344CB8AC3E}">
        <p14:creationId xmlns:p14="http://schemas.microsoft.com/office/powerpoint/2010/main" val="109067621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Decoding Process</a:t>
            </a:r>
            <a:endParaRPr lang="en-GB"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971154168"/>
              </p:ext>
            </p:extLst>
          </p:nvPr>
        </p:nvGraphicFramePr>
        <p:xfrm>
          <a:off x="6930886" y="3220399"/>
          <a:ext cx="2093844" cy="439737"/>
        </p:xfrm>
        <a:graphic>
          <a:graphicData uri="http://schemas.openxmlformats.org/drawingml/2006/table">
            <a:tbl>
              <a:tblPr firstRow="1" bandRow="1">
                <a:tableStyleId>{5940675A-B579-460E-94D1-54222C63F5DA}</a:tableStyleId>
              </a:tblPr>
              <a:tblGrid>
                <a:gridCol w="1046922"/>
                <a:gridCol w="1046922"/>
              </a:tblGrid>
              <a:tr h="439737">
                <a:tc>
                  <a:txBody>
                    <a:bodyPr/>
                    <a:lstStyle/>
                    <a:p>
                      <a:r>
                        <a:rPr lang="en-GB" dirty="0" smtClean="0"/>
                        <a:t>5</a:t>
                      </a:r>
                      <a:endParaRPr lang="en-GB" dirty="0"/>
                    </a:p>
                  </a:txBody>
                  <a:tcPr/>
                </a:tc>
                <a:tc>
                  <a:txBody>
                    <a:bodyPr/>
                    <a:lstStyle/>
                    <a:p>
                      <a:r>
                        <a:rPr lang="en-GB" dirty="0" smtClean="0"/>
                        <a:t>3</a:t>
                      </a:r>
                      <a:endParaRPr lang="en-GB" dirty="0"/>
                    </a:p>
                  </a:txBody>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1312384376"/>
              </p:ext>
            </p:extLst>
          </p:nvPr>
        </p:nvGraphicFramePr>
        <p:xfrm>
          <a:off x="4594860" y="3228337"/>
          <a:ext cx="2054086" cy="431799"/>
        </p:xfrm>
        <a:graphic>
          <a:graphicData uri="http://schemas.openxmlformats.org/drawingml/2006/table">
            <a:tbl>
              <a:tblPr firstRow="1" bandRow="1">
                <a:tableStyleId>{5940675A-B579-460E-94D1-54222C63F5DA}</a:tableStyleId>
              </a:tblPr>
              <a:tblGrid>
                <a:gridCol w="1027043"/>
                <a:gridCol w="1027043"/>
              </a:tblGrid>
              <a:tr h="431799">
                <a:tc>
                  <a:txBody>
                    <a:bodyPr/>
                    <a:lstStyle/>
                    <a:p>
                      <a:r>
                        <a:rPr lang="en-GB" dirty="0" smtClean="0"/>
                        <a:t>2</a:t>
                      </a:r>
                      <a:endParaRPr lang="en-GB" dirty="0"/>
                    </a:p>
                  </a:txBody>
                  <a:tcPr/>
                </a:tc>
                <a:tc>
                  <a:txBody>
                    <a:bodyPr/>
                    <a:lstStyle/>
                    <a:p>
                      <a:r>
                        <a:rPr lang="en-GB" dirty="0" smtClean="0"/>
                        <a:t>4</a:t>
                      </a:r>
                      <a:endParaRPr lang="en-GB" dirty="0"/>
                    </a:p>
                  </a:txBody>
                  <a:tcPr/>
                </a:tc>
              </a:tr>
            </a:tbl>
          </a:graphicData>
        </a:graphic>
      </p:graphicFrame>
      <p:graphicFrame>
        <p:nvGraphicFramePr>
          <p:cNvPr id="6" name="Diagram 5"/>
          <p:cNvGraphicFramePr/>
          <p:nvPr>
            <p:extLst>
              <p:ext uri="{D42A27DB-BD31-4B8C-83A1-F6EECF244321}">
                <p14:modId xmlns:p14="http://schemas.microsoft.com/office/powerpoint/2010/main" val="175205229"/>
              </p:ext>
            </p:extLst>
          </p:nvPr>
        </p:nvGraphicFramePr>
        <p:xfrm>
          <a:off x="371061" y="1963531"/>
          <a:ext cx="3743739"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p:cNvSpPr txBox="1"/>
          <p:nvPr/>
        </p:nvSpPr>
        <p:spPr>
          <a:xfrm>
            <a:off x="5034741" y="4154556"/>
            <a:ext cx="639919" cy="523220"/>
          </a:xfrm>
          <a:prstGeom prst="rect">
            <a:avLst/>
          </a:prstGeom>
          <a:noFill/>
        </p:spPr>
        <p:txBody>
          <a:bodyPr wrap="none" rtlCol="0">
            <a:spAutoFit/>
          </a:bodyPr>
          <a:lstStyle/>
          <a:p>
            <a:r>
              <a:rPr lang="en-GB" sz="2800" dirty="0" smtClean="0"/>
              <a:t>4,4</a:t>
            </a:r>
            <a:endParaRPr lang="en-GB" dirty="0"/>
          </a:p>
        </p:txBody>
      </p:sp>
      <p:sp>
        <p:nvSpPr>
          <p:cNvPr id="8" name="TextBox 7"/>
          <p:cNvSpPr txBox="1"/>
          <p:nvPr/>
        </p:nvSpPr>
        <p:spPr>
          <a:xfrm>
            <a:off x="7249083" y="4154556"/>
            <a:ext cx="1457450" cy="523220"/>
          </a:xfrm>
          <a:prstGeom prst="rect">
            <a:avLst/>
          </a:prstGeom>
          <a:noFill/>
        </p:spPr>
        <p:txBody>
          <a:bodyPr wrap="none" rtlCol="0">
            <a:spAutoFit/>
          </a:bodyPr>
          <a:lstStyle/>
          <a:p>
            <a:r>
              <a:rPr lang="en-GB" sz="2800" dirty="0" smtClean="0"/>
              <a:t>3,3,3,3,3</a:t>
            </a:r>
            <a:endParaRPr lang="en-GB" sz="2800" dirty="0"/>
          </a:p>
        </p:txBody>
      </p:sp>
      <p:sp>
        <p:nvSpPr>
          <p:cNvPr id="9" name="TextBox 8"/>
          <p:cNvSpPr txBox="1"/>
          <p:nvPr/>
        </p:nvSpPr>
        <p:spPr>
          <a:xfrm>
            <a:off x="5810901" y="5652173"/>
            <a:ext cx="1954381" cy="523220"/>
          </a:xfrm>
          <a:prstGeom prst="rect">
            <a:avLst/>
          </a:prstGeom>
          <a:noFill/>
        </p:spPr>
        <p:txBody>
          <a:bodyPr wrap="none" rtlCol="0">
            <a:spAutoFit/>
          </a:bodyPr>
          <a:lstStyle/>
          <a:p>
            <a:r>
              <a:rPr lang="en-GB" sz="2800" smtClean="0"/>
              <a:t>4 4 3 3 3 3 3</a:t>
            </a:r>
            <a:endParaRPr lang="en-GB" dirty="0"/>
          </a:p>
        </p:txBody>
      </p:sp>
      <p:graphicFrame>
        <p:nvGraphicFramePr>
          <p:cNvPr id="10" name="Table 9"/>
          <p:cNvGraphicFramePr>
            <a:graphicFrameLocks noGrp="1"/>
          </p:cNvGraphicFramePr>
          <p:nvPr>
            <p:extLst>
              <p:ext uri="{D42A27DB-BD31-4B8C-83A1-F6EECF244321}">
                <p14:modId xmlns:p14="http://schemas.microsoft.com/office/powerpoint/2010/main" val="719570610"/>
              </p:ext>
            </p:extLst>
          </p:nvPr>
        </p:nvGraphicFramePr>
        <p:xfrm>
          <a:off x="4926165" y="1876841"/>
          <a:ext cx="3250428" cy="498611"/>
        </p:xfrm>
        <a:graphic>
          <a:graphicData uri="http://schemas.openxmlformats.org/drawingml/2006/table">
            <a:tbl>
              <a:tblPr firstRow="1" bandRow="1">
                <a:tableStyleId>{5940675A-B579-460E-94D1-54222C63F5DA}</a:tableStyleId>
              </a:tblPr>
              <a:tblGrid>
                <a:gridCol w="812607"/>
                <a:gridCol w="812607"/>
                <a:gridCol w="812607"/>
                <a:gridCol w="812607"/>
              </a:tblGrid>
              <a:tr h="498611">
                <a:tc>
                  <a:txBody>
                    <a:bodyPr/>
                    <a:lstStyle/>
                    <a:p>
                      <a:r>
                        <a:rPr lang="en-GB" dirty="0" smtClean="0"/>
                        <a:t>2</a:t>
                      </a:r>
                      <a:endParaRPr lang="en-GB" dirty="0"/>
                    </a:p>
                  </a:txBody>
                  <a:tcPr/>
                </a:tc>
                <a:tc>
                  <a:txBody>
                    <a:bodyPr/>
                    <a:lstStyle/>
                    <a:p>
                      <a:r>
                        <a:rPr lang="en-GB" dirty="0" smtClean="0"/>
                        <a:t>4</a:t>
                      </a:r>
                      <a:endParaRPr lang="en-GB" dirty="0"/>
                    </a:p>
                  </a:txBody>
                  <a:tcPr/>
                </a:tc>
                <a:tc>
                  <a:txBody>
                    <a:bodyPr/>
                    <a:lstStyle/>
                    <a:p>
                      <a:r>
                        <a:rPr lang="en-GB" dirty="0" smtClean="0"/>
                        <a:t>5</a:t>
                      </a:r>
                      <a:endParaRPr lang="en-GB" dirty="0"/>
                    </a:p>
                  </a:txBody>
                  <a:tcPr/>
                </a:tc>
                <a:tc>
                  <a:txBody>
                    <a:bodyPr/>
                    <a:lstStyle/>
                    <a:p>
                      <a:r>
                        <a:rPr lang="en-GB" dirty="0" smtClean="0"/>
                        <a:t>3</a:t>
                      </a:r>
                      <a:endParaRPr lang="en-GB" dirty="0"/>
                    </a:p>
                  </a:txBody>
                  <a:tcPr/>
                </a:tc>
              </a:tr>
            </a:tbl>
          </a:graphicData>
        </a:graphic>
      </p:graphicFrame>
      <p:cxnSp>
        <p:nvCxnSpPr>
          <p:cNvPr id="12" name="Straight Connector 11"/>
          <p:cNvCxnSpPr/>
          <p:nvPr/>
        </p:nvCxnSpPr>
        <p:spPr>
          <a:xfrm>
            <a:off x="6788092" y="2862470"/>
            <a:ext cx="0" cy="2564295"/>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6096331"/>
      </p:ext>
    </p:extLst>
  </p:cSld>
  <p:clrMapOvr>
    <a:masterClrMapping/>
  </p:clrMapOvr>
  <p:timing>
    <p:tnLst>
      <p:par>
        <p:cTn id="1" dur="indefinite" restart="never" nodeType="tmRoot"/>
      </p:par>
    </p:tnLst>
  </p:timing>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docProps/app.xml><?xml version="1.0" encoding="utf-8"?>
<Properties xmlns="http://schemas.openxmlformats.org/officeDocument/2006/extended-properties" xmlns:vt="http://schemas.openxmlformats.org/officeDocument/2006/docPropsVTypes">
  <Template>Retrospect</Template>
  <TotalTime>111</TotalTime>
  <Words>432</Words>
  <Application>Microsoft Macintosh PowerPoint</Application>
  <PresentationFormat>On-screen Show (4:3)</PresentationFormat>
  <Paragraphs>93</Paragraphs>
  <Slides>12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Calibri</vt:lpstr>
      <vt:lpstr>Calibri Light</vt:lpstr>
      <vt:lpstr>Cambria Math</vt:lpstr>
      <vt:lpstr>Mangal</vt:lpstr>
      <vt:lpstr>Menlo</vt:lpstr>
      <vt:lpstr>Wingdings</vt:lpstr>
      <vt:lpstr>Retrospect</vt:lpstr>
      <vt:lpstr>Coding Club</vt:lpstr>
      <vt:lpstr>Compression</vt:lpstr>
      <vt:lpstr>Compression: What’s the Point?</vt:lpstr>
      <vt:lpstr>Types of Compression</vt:lpstr>
      <vt:lpstr>Lossless</vt:lpstr>
      <vt:lpstr>Run Length Encoding</vt:lpstr>
      <vt:lpstr>Run Length Encoding</vt:lpstr>
      <vt:lpstr>Example</vt:lpstr>
      <vt:lpstr>Decoding Process</vt:lpstr>
      <vt:lpstr>Can You Decode My Secret Key?</vt:lpstr>
      <vt:lpstr>Hint</vt:lpstr>
      <vt:lpstr>Code</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Coding Club</dc:title>
  <dc:creator>Michael Penston</dc:creator>
  <cp:lastModifiedBy>mirella penston</cp:lastModifiedBy>
  <cp:revision>13</cp:revision>
  <cp:lastPrinted>2019-04-10T22:21:43Z</cp:lastPrinted>
  <dcterms:created xsi:type="dcterms:W3CDTF">2019-03-21T23:22:30Z</dcterms:created>
  <dcterms:modified xsi:type="dcterms:W3CDTF">2019-04-10T22:26:48Z</dcterms:modified>
</cp:coreProperties>
</file>