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gif" ContentType="image/gif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9" r:id="rId4"/>
    <p:sldId id="273" r:id="rId5"/>
    <p:sldId id="274" r:id="rId6"/>
    <p:sldId id="275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7"/>
  </p:normalViewPr>
  <p:slideViewPr>
    <p:cSldViewPr snapToGrid="0" snapToObjects="1">
      <p:cViewPr varScale="1">
        <p:scale>
          <a:sx n="84" d="100"/>
          <a:sy n="84" d="100"/>
        </p:scale>
        <p:origin x="19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1D4D2-8CFD-7348-B3D3-45735F6A5073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F0094-1881-B34B-9182-04074C9773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03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0F0094-1881-B34B-9182-04074C97739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9579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0035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892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7060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475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6967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0195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997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008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427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43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3754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F9A7DCE-D560-5046-B06D-FCEAB985126D}" type="datetimeFigureOut">
              <a:rPr lang="en-GB" smtClean="0"/>
              <a:t>10/04/2019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B5723E5-91A9-7B47-B9FE-619E9D36EA47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4507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enston.net/cc/bg.gif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Coding Club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8</a:t>
            </a:r>
            <a:r>
              <a:rPr lang="en-GB" baseline="30000" dirty="0" smtClean="0"/>
              <a:t>th</a:t>
            </a:r>
            <a:r>
              <a:rPr lang="en-GB" dirty="0" smtClean="0"/>
              <a:t> March 2019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229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Global Variables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500" y="2765425"/>
            <a:ext cx="3860800" cy="21844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21" t="58286" r="43696" b="21617"/>
          <a:stretch/>
        </p:blipFill>
        <p:spPr>
          <a:xfrm>
            <a:off x="337837" y="2924589"/>
            <a:ext cx="4128367" cy="2025236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4496021" y="2156791"/>
            <a:ext cx="0" cy="38762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331226" y="5098774"/>
            <a:ext cx="2484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Please note: you’ll need to create the variable at the top of the code first</a:t>
            </a:r>
          </a:p>
          <a:p>
            <a:r>
              <a:rPr lang="en-GB" dirty="0" smtClean="0">
                <a:latin typeface="Menlo" charset="0"/>
                <a:ea typeface="Menlo" charset="0"/>
                <a:cs typeface="Menlo" charset="0"/>
              </a:rPr>
              <a:t>speed = 3</a:t>
            </a:r>
            <a:endParaRPr lang="en-GB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25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 to You...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59" y="1737361"/>
            <a:ext cx="7543801" cy="1424240"/>
          </a:xfrm>
        </p:spPr>
        <p:txBody>
          <a:bodyPr>
            <a:noAutofit/>
          </a:bodyPr>
          <a:lstStyle/>
          <a:p>
            <a:r>
              <a:rPr lang="en-GB" sz="2800" dirty="0" smtClean="0"/>
              <a:t>To do list:</a:t>
            </a:r>
          </a:p>
          <a:p>
            <a:pPr lvl="1"/>
            <a:r>
              <a:rPr lang="en-GB" sz="2400" dirty="0" smtClean="0"/>
              <a:t>Add a while loop at the bottom to go forwards</a:t>
            </a:r>
          </a:p>
          <a:p>
            <a:pPr lvl="1"/>
            <a:r>
              <a:rPr lang="en-GB" sz="2400" dirty="0" smtClean="0"/>
              <a:t>Add a braking function (global </a:t>
            </a:r>
            <a:r>
              <a:rPr lang="en-GB" sz="2400" dirty="0" err="1" smtClean="0"/>
              <a:t>vars</a:t>
            </a:r>
            <a:r>
              <a:rPr lang="en-GB" sz="2400" dirty="0" smtClean="0"/>
              <a:t>!)</a:t>
            </a:r>
          </a:p>
          <a:p>
            <a:pPr lvl="1"/>
            <a:r>
              <a:rPr lang="en-GB" sz="2400" dirty="0" smtClean="0"/>
              <a:t>Add an acceleration function</a:t>
            </a:r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63933" y="3866322"/>
            <a:ext cx="30016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To brake:</a:t>
            </a:r>
          </a:p>
          <a:p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speed *= 0.8</a:t>
            </a:r>
            <a:endParaRPr lang="en-GB" sz="28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3932" y="4921881"/>
            <a:ext cx="30016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To accelerate:</a:t>
            </a:r>
          </a:p>
          <a:p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speed += 0.3</a:t>
            </a:r>
            <a:endParaRPr lang="en-GB" sz="2800" dirty="0">
              <a:latin typeface="Menlo" charset="0"/>
              <a:ea typeface="Menlo" charset="0"/>
              <a:cs typeface="Menlo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45836" y="3506109"/>
            <a:ext cx="534725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import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 turtle</a:t>
            </a:r>
          </a:p>
          <a:p>
            <a:r>
              <a:rPr lang="en-GB" dirty="0">
                <a:latin typeface="Menlo" charset="0"/>
                <a:ea typeface="Menlo" charset="0"/>
                <a:cs typeface="Menlo" charset="0"/>
              </a:rPr>
              <a:t>car = </a:t>
            </a:r>
            <a:r>
              <a:rPr lang="en-GB" dirty="0" err="1">
                <a:latin typeface="Menlo" charset="0"/>
                <a:ea typeface="Menlo" charset="0"/>
                <a:cs typeface="Menlo" charset="0"/>
              </a:rPr>
              <a:t>turtle.Turtle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(shape=</a:t>
            </a:r>
            <a:r>
              <a:rPr lang="en-GB" dirty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‘square’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)</a:t>
            </a:r>
          </a:p>
          <a:p>
            <a:r>
              <a:rPr lang="en-GB" dirty="0">
                <a:latin typeface="Menlo" charset="0"/>
                <a:ea typeface="Menlo" charset="0"/>
                <a:cs typeface="Menlo" charset="0"/>
              </a:rPr>
              <a:t>screen = </a:t>
            </a:r>
            <a:r>
              <a:rPr lang="en-GB" dirty="0" err="1">
                <a:latin typeface="Menlo" charset="0"/>
                <a:ea typeface="Menlo" charset="0"/>
                <a:cs typeface="Menlo" charset="0"/>
              </a:rPr>
              <a:t>turtle.Screen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()</a:t>
            </a:r>
          </a:p>
          <a:p>
            <a:endParaRPr lang="en-GB" dirty="0">
              <a:latin typeface="Menlo" charset="0"/>
              <a:ea typeface="Menlo" charset="0"/>
              <a:cs typeface="Menlo" charset="0"/>
            </a:endParaRPr>
          </a:p>
          <a:p>
            <a:r>
              <a:rPr lang="en-GB" dirty="0" err="1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def</a:t>
            </a:r>
            <a:r>
              <a:rPr lang="en-GB" dirty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dirty="0" err="1">
                <a:solidFill>
                  <a:srgbClr val="0054FF"/>
                </a:solidFill>
                <a:latin typeface="Menlo" charset="0"/>
                <a:ea typeface="Menlo" charset="0"/>
                <a:cs typeface="Menlo" charset="0"/>
              </a:rPr>
              <a:t>goLeft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():</a:t>
            </a:r>
          </a:p>
          <a:p>
            <a:r>
              <a:rPr lang="en-GB" dirty="0">
                <a:latin typeface="Menlo" charset="0"/>
                <a:ea typeface="Menlo" charset="0"/>
                <a:cs typeface="Menlo" charset="0"/>
              </a:rPr>
              <a:t>    </a:t>
            </a:r>
            <a:r>
              <a:rPr lang="en-GB" dirty="0" err="1">
                <a:latin typeface="Menlo" charset="0"/>
                <a:ea typeface="Menlo" charset="0"/>
                <a:cs typeface="Menlo" charset="0"/>
              </a:rPr>
              <a:t>car.left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(15)</a:t>
            </a:r>
          </a:p>
          <a:p>
            <a:endParaRPr lang="en-GB" sz="1600" dirty="0">
              <a:latin typeface="Menlo" charset="0"/>
              <a:ea typeface="Menlo" charset="0"/>
              <a:cs typeface="Menlo" charset="0"/>
            </a:endParaRPr>
          </a:p>
          <a:p>
            <a:r>
              <a:rPr lang="en-GB" dirty="0" err="1">
                <a:latin typeface="Menlo" charset="0"/>
                <a:ea typeface="Menlo" charset="0"/>
                <a:cs typeface="Menlo" charset="0"/>
              </a:rPr>
              <a:t>screen.onkey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dirty="0" err="1">
                <a:latin typeface="Menlo" charset="0"/>
                <a:ea typeface="Menlo" charset="0"/>
                <a:cs typeface="Menlo" charset="0"/>
              </a:rPr>
              <a:t>goLeft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, </a:t>
            </a:r>
            <a:r>
              <a:rPr lang="en-GB" dirty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“Left</a:t>
            </a:r>
            <a:r>
              <a:rPr lang="en-GB" dirty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  <a:sym typeface="Wingdings"/>
              </a:rPr>
              <a:t>”</a:t>
            </a:r>
            <a:r>
              <a:rPr lang="en-GB" dirty="0">
                <a:latin typeface="Menlo" charset="0"/>
                <a:ea typeface="Menlo" charset="0"/>
                <a:cs typeface="Menlo" charset="0"/>
                <a:sym typeface="Wingdings"/>
              </a:rPr>
              <a:t>)</a:t>
            </a:r>
          </a:p>
          <a:p>
            <a:endParaRPr lang="en-GB" dirty="0">
              <a:latin typeface="Menlo" charset="0"/>
              <a:ea typeface="Menlo" charset="0"/>
              <a:cs typeface="Menlo" charset="0"/>
              <a:sym typeface="Wingdings"/>
            </a:endParaRPr>
          </a:p>
          <a:p>
            <a:r>
              <a:rPr lang="en-GB" dirty="0" err="1">
                <a:latin typeface="Menlo" charset="0"/>
                <a:ea typeface="Menlo" charset="0"/>
                <a:cs typeface="Menlo" charset="0"/>
                <a:sym typeface="Wingdings"/>
              </a:rPr>
              <a:t>screen.listen</a:t>
            </a:r>
            <a:r>
              <a:rPr lang="en-GB" dirty="0">
                <a:latin typeface="Menlo" charset="0"/>
                <a:ea typeface="Menlo" charset="0"/>
                <a:cs typeface="Menlo" charset="0"/>
                <a:sym typeface="Wingdings"/>
              </a:rPr>
              <a:t>()</a:t>
            </a:r>
            <a:endParaRPr lang="en-GB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1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437323" y="5864087"/>
            <a:ext cx="10714383" cy="993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194" y="0"/>
            <a:ext cx="4025350" cy="687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8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Making it Look Nice!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000" dirty="0" smtClean="0"/>
              <a:t>To change the shape from a square to a rectangle:</a:t>
            </a:r>
          </a:p>
          <a:p>
            <a:r>
              <a:rPr lang="en-GB" sz="3000" dirty="0" err="1" smtClean="0">
                <a:latin typeface="Menlo" charset="0"/>
                <a:ea typeface="Menlo" charset="0"/>
                <a:cs typeface="Menlo" charset="0"/>
              </a:rPr>
              <a:t>car.turtlesize</a:t>
            </a:r>
            <a:r>
              <a:rPr lang="en-GB" sz="3000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sz="3000" dirty="0" err="1" smtClean="0">
                <a:latin typeface="Menlo" charset="0"/>
                <a:ea typeface="Menlo" charset="0"/>
                <a:cs typeface="Menlo" charset="0"/>
              </a:rPr>
              <a:t>width,height</a:t>
            </a:r>
            <a:r>
              <a:rPr lang="en-GB" sz="3000" dirty="0" smtClean="0">
                <a:latin typeface="Menlo" charset="0"/>
                <a:ea typeface="Menlo" charset="0"/>
                <a:cs typeface="Menlo" charset="0"/>
              </a:rPr>
              <a:t>)</a:t>
            </a:r>
            <a:endParaRPr lang="en-GB" sz="3000" dirty="0">
              <a:latin typeface="Menlo" charset="0"/>
              <a:ea typeface="Menlo" charset="0"/>
              <a:cs typeface="Menlo" charset="0"/>
            </a:endParaRPr>
          </a:p>
          <a:p>
            <a:endParaRPr lang="en-GB" sz="3000" dirty="0" smtClean="0"/>
          </a:p>
          <a:p>
            <a:r>
              <a:rPr lang="en-GB" sz="3000" dirty="0" smtClean="0"/>
              <a:t>To set the colour of the car</a:t>
            </a:r>
          </a:p>
          <a:p>
            <a:r>
              <a:rPr lang="en-GB" sz="3000" dirty="0" err="1" smtClean="0">
                <a:latin typeface="Menlo" charset="0"/>
                <a:ea typeface="Menlo" charset="0"/>
                <a:cs typeface="Menlo" charset="0"/>
              </a:rPr>
              <a:t>car.color</a:t>
            </a:r>
            <a:r>
              <a:rPr lang="en-GB" sz="3000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sz="30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’blue’</a:t>
            </a:r>
            <a:r>
              <a:rPr lang="en-GB" sz="3000" dirty="0" smtClean="0">
                <a:latin typeface="Menlo" charset="0"/>
                <a:ea typeface="Menlo" charset="0"/>
                <a:cs typeface="Menlo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90526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Adding the 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 sz="2800" dirty="0" smtClean="0"/>
              <a:t>Download the background image I’ve made at</a:t>
            </a:r>
          </a:p>
          <a:p>
            <a:pPr marL="749808" lvl="1" indent="-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en-GB" sz="4400" dirty="0" smtClean="0">
                <a:hlinkClick r:id="rId2"/>
              </a:rPr>
              <a:t>www.penston.net/cc/bg.gif</a:t>
            </a:r>
            <a:endParaRPr lang="en-GB" sz="4400" dirty="0" smtClean="0"/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+mj-lt"/>
              <a:buAutoNum type="arabicPeriod"/>
            </a:pPr>
            <a:endParaRPr lang="en-GB" sz="3000" dirty="0" smtClean="0"/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+mj-lt"/>
              <a:buAutoNum type="arabicPeriod"/>
            </a:pPr>
            <a:r>
              <a:rPr lang="en-GB" sz="3000" dirty="0" smtClean="0"/>
              <a:t>Save it somewhere and copy the path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+mj-lt"/>
              <a:buAutoNum type="arabicPeriod"/>
            </a:pPr>
            <a:endParaRPr lang="en-GB" sz="3000" dirty="0" smtClean="0">
              <a:latin typeface="Menlo" charset="0"/>
              <a:ea typeface="Menlo" charset="0"/>
              <a:cs typeface="Menlo" charset="0"/>
            </a:endParaRP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+mj-lt"/>
              <a:buAutoNum type="arabicPeriod"/>
            </a:pPr>
            <a:r>
              <a:rPr lang="en-GB" sz="3000" dirty="0" err="1" smtClean="0">
                <a:latin typeface="Menlo" charset="0"/>
                <a:ea typeface="Menlo" charset="0"/>
                <a:cs typeface="Menlo" charset="0"/>
              </a:rPr>
              <a:t>screen.bgpic</a:t>
            </a:r>
            <a:r>
              <a:rPr lang="en-GB" sz="3000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sz="3000" i="1" dirty="0" smtClean="0">
                <a:latin typeface="Menlo" charset="0"/>
                <a:ea typeface="Menlo" charset="0"/>
                <a:cs typeface="Menlo" charset="0"/>
              </a:rPr>
              <a:t>path</a:t>
            </a:r>
            <a:r>
              <a:rPr lang="en-GB" sz="3000" dirty="0" smtClean="0">
                <a:latin typeface="Menlo" charset="0"/>
                <a:ea typeface="Menlo" charset="0"/>
                <a:cs typeface="Menlo" charset="0"/>
              </a:rPr>
              <a:t>)</a:t>
            </a:r>
            <a:endParaRPr lang="en-GB" sz="3000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889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Finished!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We shall now race our cars. The winning time gets a prize!</a:t>
            </a:r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939" y="3328401"/>
            <a:ext cx="3231839" cy="254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028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Making a Driving Game </a:t>
            </a:r>
            <a:r>
              <a:rPr lang="en-GB" smtClean="0"/>
              <a:t>with the Turtle </a:t>
            </a:r>
            <a:r>
              <a:rPr lang="en-GB" dirty="0" smtClean="0"/>
              <a:t>Module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1442898"/>
          </a:xfrm>
        </p:spPr>
        <p:txBody>
          <a:bodyPr/>
          <a:lstStyle/>
          <a:p>
            <a:r>
              <a:rPr lang="en-GB" dirty="0" smtClean="0"/>
              <a:t>Today we are going to make a game using the turtle module which will allow you to race a car around a track. We will build our game and then present prizes to the winner!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177" y="2987040"/>
            <a:ext cx="3323364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29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Interacting with Turtle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455675"/>
          </a:xfrm>
        </p:spPr>
        <p:txBody>
          <a:bodyPr>
            <a:normAutofit fontScale="92500" lnSpcReduction="20000"/>
          </a:bodyPr>
          <a:lstStyle/>
          <a:p>
            <a:r>
              <a:rPr lang="en-GB" sz="2800" dirty="0" smtClean="0"/>
              <a:t>You can get turtle to detect when you press a key and </a:t>
            </a:r>
            <a:r>
              <a:rPr lang="en-GB" sz="2800" i="1" dirty="0" smtClean="0"/>
              <a:t>call</a:t>
            </a:r>
            <a:r>
              <a:rPr lang="en-GB" sz="2800" dirty="0" smtClean="0"/>
              <a:t> a function using</a:t>
            </a:r>
            <a:endParaRPr lang="en-GB" dirty="0" smtClean="0"/>
          </a:p>
          <a:p>
            <a:endParaRPr lang="en-GB" dirty="0" smtClean="0"/>
          </a:p>
          <a:p>
            <a:r>
              <a:rPr lang="en-GB" sz="2800" dirty="0" err="1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def</a:t>
            </a:r>
            <a:r>
              <a:rPr lang="en-GB" sz="2800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sz="2800" dirty="0" err="1" smtClean="0">
                <a:solidFill>
                  <a:srgbClr val="0054FF"/>
                </a:solidFill>
                <a:latin typeface="Menlo" charset="0"/>
                <a:ea typeface="Menlo" charset="0"/>
                <a:cs typeface="Menlo" charset="0"/>
              </a:rPr>
              <a:t>goLeft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():</a:t>
            </a:r>
          </a:p>
          <a:p>
            <a:r>
              <a:rPr lang="en-GB" sz="2800" dirty="0"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   </a:t>
            </a:r>
            <a:r>
              <a:rPr lang="en-GB" sz="2800" dirty="0" err="1" smtClean="0">
                <a:latin typeface="Menlo" charset="0"/>
                <a:ea typeface="Menlo" charset="0"/>
                <a:cs typeface="Menlo" charset="0"/>
              </a:rPr>
              <a:t>car.left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(15)</a:t>
            </a:r>
          </a:p>
          <a:p>
            <a:endParaRPr lang="en-GB" sz="2200" dirty="0" smtClean="0">
              <a:latin typeface="Menlo" charset="0"/>
              <a:ea typeface="Menlo" charset="0"/>
              <a:cs typeface="Menlo" charset="0"/>
            </a:endParaRPr>
          </a:p>
          <a:p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screen = </a:t>
            </a:r>
            <a:r>
              <a:rPr lang="en-GB" sz="2800" dirty="0" err="1" smtClean="0">
                <a:latin typeface="Menlo" charset="0"/>
                <a:ea typeface="Menlo" charset="0"/>
                <a:cs typeface="Menlo" charset="0"/>
              </a:rPr>
              <a:t>turtle.Screen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()</a:t>
            </a:r>
          </a:p>
          <a:p>
            <a:r>
              <a:rPr lang="en-GB" sz="2800" dirty="0" err="1" smtClean="0">
                <a:latin typeface="Menlo" charset="0"/>
                <a:ea typeface="Menlo" charset="0"/>
                <a:cs typeface="Menlo" charset="0"/>
              </a:rPr>
              <a:t>screen.onkey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sz="2800" dirty="0" err="1" smtClean="0">
                <a:latin typeface="Menlo" charset="0"/>
                <a:ea typeface="Menlo" charset="0"/>
                <a:cs typeface="Menlo" charset="0"/>
              </a:rPr>
              <a:t>goLeft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, </a:t>
            </a:r>
            <a:r>
              <a:rPr lang="en-GB" sz="28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“Left</a:t>
            </a:r>
            <a:r>
              <a:rPr lang="en-GB" sz="2800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  <a:sym typeface="Wingdings"/>
              </a:rPr>
              <a:t>”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  <a:sym typeface="Wingdings"/>
              </a:rPr>
              <a:t>)</a:t>
            </a:r>
          </a:p>
          <a:p>
            <a:endParaRPr lang="en-GB" sz="2800" dirty="0" smtClean="0">
              <a:latin typeface="Menlo" charset="0"/>
              <a:ea typeface="Menlo" charset="0"/>
              <a:cs typeface="Menlo" charset="0"/>
              <a:sym typeface="Wingdings"/>
            </a:endParaRPr>
          </a:p>
          <a:p>
            <a:r>
              <a:rPr lang="en-GB" sz="2800" dirty="0" err="1" smtClean="0">
                <a:latin typeface="Menlo" charset="0"/>
                <a:ea typeface="Menlo" charset="0"/>
                <a:cs typeface="Menlo" charset="0"/>
                <a:sym typeface="Wingdings"/>
              </a:rPr>
              <a:t>screen.listen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  <a:sym typeface="Wingdings"/>
              </a:rPr>
              <a:t>()</a:t>
            </a:r>
            <a:endParaRPr lang="en-GB" sz="2800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38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Syntax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err="1" smtClean="0">
                <a:latin typeface="Menlo" charset="0"/>
                <a:ea typeface="Menlo" charset="0"/>
                <a:cs typeface="Menlo" charset="0"/>
              </a:rPr>
              <a:t>screen.onkey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(function, </a:t>
            </a:r>
            <a:r>
              <a:rPr lang="en-GB" sz="2800" dirty="0" err="1" smtClean="0">
                <a:latin typeface="Menlo" charset="0"/>
                <a:ea typeface="Menlo" charset="0"/>
                <a:cs typeface="Menlo" charset="0"/>
              </a:rPr>
              <a:t>keyname</a:t>
            </a:r>
            <a:r>
              <a:rPr lang="en-GB" sz="2800" dirty="0" smtClean="0">
                <a:latin typeface="Menlo" charset="0"/>
                <a:ea typeface="Menlo" charset="0"/>
                <a:cs typeface="Menlo" charset="0"/>
              </a:rPr>
              <a:t>)</a:t>
            </a:r>
          </a:p>
          <a:p>
            <a:endParaRPr lang="en-GB" sz="2800" dirty="0" smtClean="0">
              <a:latin typeface="Menlo" charset="0"/>
              <a:ea typeface="Menlo" charset="0"/>
              <a:cs typeface="Menlo" charset="0"/>
            </a:endParaRPr>
          </a:p>
          <a:p>
            <a:r>
              <a:rPr lang="en-GB" sz="2800" dirty="0" smtClean="0"/>
              <a:t>1) You will need to make the function to turn the car left, right, accelerate, brake</a:t>
            </a:r>
          </a:p>
          <a:p>
            <a:r>
              <a:rPr lang="en-GB" sz="2800" dirty="0" smtClean="0"/>
              <a:t>2) You need to then enter which key should call the function “Up”, “Down”, “Return”, “space”, “a”, “h”, etc.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279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Explanation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2037522"/>
            <a:ext cx="4723076" cy="3414127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import</a:t>
            </a:r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 turtle</a:t>
            </a:r>
          </a:p>
          <a:p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car = </a:t>
            </a:r>
            <a:r>
              <a:rPr lang="en-GB" dirty="0" err="1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turtle.Turtle</a:t>
            </a:r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(shape=</a:t>
            </a:r>
            <a:r>
              <a:rPr lang="en-GB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‘square’</a:t>
            </a:r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)</a:t>
            </a:r>
          </a:p>
          <a:p>
            <a:r>
              <a:rPr lang="en-GB" dirty="0" err="1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def</a:t>
            </a:r>
            <a:r>
              <a:rPr lang="en-GB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dirty="0" err="1">
                <a:solidFill>
                  <a:srgbClr val="0054FF"/>
                </a:solidFill>
                <a:latin typeface="Menlo" charset="0"/>
                <a:ea typeface="Menlo" charset="0"/>
                <a:cs typeface="Menlo" charset="0"/>
              </a:rPr>
              <a:t>goLeft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():</a:t>
            </a:r>
          </a:p>
          <a:p>
            <a:r>
              <a:rPr lang="en-GB" dirty="0">
                <a:latin typeface="Menlo" charset="0"/>
                <a:ea typeface="Menlo" charset="0"/>
                <a:cs typeface="Menlo" charset="0"/>
              </a:rPr>
              <a:t>    </a:t>
            </a:r>
            <a:r>
              <a:rPr lang="en-GB" dirty="0" err="1">
                <a:latin typeface="Menlo" charset="0"/>
                <a:ea typeface="Menlo" charset="0"/>
                <a:cs typeface="Menlo" charset="0"/>
              </a:rPr>
              <a:t>car.left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(15)</a:t>
            </a:r>
          </a:p>
          <a:p>
            <a:endParaRPr lang="en-GB" sz="1800" dirty="0">
              <a:latin typeface="Menlo" charset="0"/>
              <a:ea typeface="Menlo" charset="0"/>
              <a:cs typeface="Menlo" charset="0"/>
            </a:endParaRPr>
          </a:p>
          <a:p>
            <a:r>
              <a:rPr lang="en-GB" dirty="0">
                <a:latin typeface="Menlo" charset="0"/>
                <a:ea typeface="Menlo" charset="0"/>
                <a:cs typeface="Menlo" charset="0"/>
              </a:rPr>
              <a:t>screen = </a:t>
            </a:r>
            <a:r>
              <a:rPr lang="en-GB" dirty="0" err="1">
                <a:latin typeface="Menlo" charset="0"/>
                <a:ea typeface="Menlo" charset="0"/>
                <a:cs typeface="Menlo" charset="0"/>
              </a:rPr>
              <a:t>turtle.Screen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()</a:t>
            </a:r>
          </a:p>
          <a:p>
            <a:r>
              <a:rPr lang="en-GB" dirty="0" err="1">
                <a:latin typeface="Menlo" charset="0"/>
                <a:ea typeface="Menlo" charset="0"/>
                <a:cs typeface="Menlo" charset="0"/>
              </a:rPr>
              <a:t>screen.onkey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dirty="0" err="1">
                <a:latin typeface="Menlo" charset="0"/>
                <a:ea typeface="Menlo" charset="0"/>
                <a:cs typeface="Menlo" charset="0"/>
              </a:rPr>
              <a:t>goLeft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, </a:t>
            </a:r>
            <a:r>
              <a:rPr lang="en-GB" dirty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“Left</a:t>
            </a:r>
            <a:r>
              <a:rPr lang="en-GB" dirty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  <a:sym typeface="Wingdings"/>
              </a:rPr>
              <a:t>”</a:t>
            </a:r>
            <a:r>
              <a:rPr lang="en-GB" dirty="0">
                <a:latin typeface="Menlo" charset="0"/>
                <a:ea typeface="Menlo" charset="0"/>
                <a:cs typeface="Menlo" charset="0"/>
                <a:sym typeface="Wingdings"/>
              </a:rPr>
              <a:t>)</a:t>
            </a:r>
          </a:p>
          <a:p>
            <a:endParaRPr lang="en-GB" dirty="0">
              <a:latin typeface="Menlo" charset="0"/>
              <a:ea typeface="Menlo" charset="0"/>
              <a:cs typeface="Menlo" charset="0"/>
              <a:sym typeface="Wingdings"/>
            </a:endParaRPr>
          </a:p>
          <a:p>
            <a:r>
              <a:rPr lang="en-GB" dirty="0" err="1">
                <a:latin typeface="Menlo" charset="0"/>
                <a:ea typeface="Menlo" charset="0"/>
                <a:cs typeface="Menlo" charset="0"/>
                <a:sym typeface="Wingdings"/>
              </a:rPr>
              <a:t>screen.listen</a:t>
            </a:r>
            <a:r>
              <a:rPr lang="en-GB" dirty="0">
                <a:latin typeface="Menlo" charset="0"/>
                <a:ea typeface="Menlo" charset="0"/>
                <a:cs typeface="Menlo" charset="0"/>
                <a:sym typeface="Wingdings"/>
              </a:rPr>
              <a:t>()</a:t>
            </a:r>
            <a:endParaRPr lang="en-GB" dirty="0">
              <a:latin typeface="Menlo" charset="0"/>
              <a:ea typeface="Menlo" charset="0"/>
              <a:cs typeface="Menlo" charset="0"/>
            </a:endParaRPr>
          </a:p>
          <a:p>
            <a:endParaRPr lang="en-GB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5645426" y="2564296"/>
            <a:ext cx="14212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235687" y="2216426"/>
            <a:ext cx="15206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Creating the </a:t>
            </a:r>
            <a:r>
              <a:rPr lang="en-GB" smtClean="0"/>
              <a:t>turtle object which moves as the car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356074" y="3790121"/>
            <a:ext cx="18056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Creating the screen object (background </a:t>
            </a:r>
            <a:r>
              <a:rPr lang="en-GB" smtClean="0"/>
              <a:t>and controlling the game)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4134678" y="4015409"/>
            <a:ext cx="2221396" cy="231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ight Brace 9"/>
          <p:cNvSpPr/>
          <p:nvPr/>
        </p:nvSpPr>
        <p:spPr>
          <a:xfrm>
            <a:off x="3184498" y="2816590"/>
            <a:ext cx="417443" cy="663616"/>
          </a:xfrm>
          <a:prstGeom prst="rightBrace">
            <a:avLst>
              <a:gd name="adj1" fmla="val 27381"/>
              <a:gd name="adj2" fmla="val 51498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3601941" y="2877737"/>
            <a:ext cx="2842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Function to make the car turn left 15 degrees</a:t>
            </a:r>
            <a:endParaRPr lang="en-GB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3021496" y="5377070"/>
            <a:ext cx="749410" cy="2998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770906" y="5374154"/>
            <a:ext cx="2842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Makes the programme continuously check if you are pressing the key.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027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 animBg="1"/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Your Task: get it to turn right as well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22959" y="1845734"/>
            <a:ext cx="6213945" cy="4167440"/>
          </a:xfrm>
        </p:spPr>
        <p:txBody>
          <a:bodyPr>
            <a:normAutofit lnSpcReduction="10000"/>
          </a:bodyPr>
          <a:lstStyle/>
          <a:p>
            <a:r>
              <a:rPr lang="en-GB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import</a:t>
            </a:r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 turtle</a:t>
            </a:r>
          </a:p>
          <a:p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car = </a:t>
            </a:r>
            <a:r>
              <a:rPr lang="en-GB" dirty="0" err="1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turtle.Turtle</a:t>
            </a:r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(shape=</a:t>
            </a:r>
            <a:r>
              <a:rPr lang="en-GB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‘square’</a:t>
            </a:r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)</a:t>
            </a:r>
          </a:p>
          <a:p>
            <a:r>
              <a:rPr lang="en-GB" dirty="0">
                <a:latin typeface="Menlo" charset="0"/>
                <a:ea typeface="Menlo" charset="0"/>
                <a:cs typeface="Menlo" charset="0"/>
              </a:rPr>
              <a:t>screen = </a:t>
            </a:r>
            <a:r>
              <a:rPr lang="en-GB" dirty="0" err="1">
                <a:latin typeface="Menlo" charset="0"/>
                <a:ea typeface="Menlo" charset="0"/>
                <a:cs typeface="Menlo" charset="0"/>
              </a:rPr>
              <a:t>turtle.Screen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()</a:t>
            </a:r>
          </a:p>
          <a:p>
            <a:endParaRPr lang="en-GB" dirty="0" smtClean="0">
              <a:solidFill>
                <a:schemeClr val="tx1"/>
              </a:solidFill>
              <a:latin typeface="Menlo" charset="0"/>
              <a:ea typeface="Menlo" charset="0"/>
              <a:cs typeface="Menlo" charset="0"/>
            </a:endParaRPr>
          </a:p>
          <a:p>
            <a:r>
              <a:rPr lang="en-GB" dirty="0" err="1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def</a:t>
            </a:r>
            <a:r>
              <a:rPr lang="en-GB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dirty="0" err="1">
                <a:solidFill>
                  <a:srgbClr val="0054FF"/>
                </a:solidFill>
                <a:latin typeface="Menlo" charset="0"/>
                <a:ea typeface="Menlo" charset="0"/>
                <a:cs typeface="Menlo" charset="0"/>
              </a:rPr>
              <a:t>goLeft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():</a:t>
            </a:r>
          </a:p>
          <a:p>
            <a:r>
              <a:rPr lang="en-GB" dirty="0">
                <a:latin typeface="Menlo" charset="0"/>
                <a:ea typeface="Menlo" charset="0"/>
                <a:cs typeface="Menlo" charset="0"/>
              </a:rPr>
              <a:t>    </a:t>
            </a:r>
            <a:r>
              <a:rPr lang="en-GB" dirty="0" err="1">
                <a:latin typeface="Menlo" charset="0"/>
                <a:ea typeface="Menlo" charset="0"/>
                <a:cs typeface="Menlo" charset="0"/>
              </a:rPr>
              <a:t>car.left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(15)</a:t>
            </a:r>
          </a:p>
          <a:p>
            <a:endParaRPr lang="en-GB" sz="1800" dirty="0">
              <a:latin typeface="Menlo" charset="0"/>
              <a:ea typeface="Menlo" charset="0"/>
              <a:cs typeface="Menlo" charset="0"/>
            </a:endParaRPr>
          </a:p>
          <a:p>
            <a:r>
              <a:rPr lang="en-GB" dirty="0" err="1" smtClean="0">
                <a:latin typeface="Menlo" charset="0"/>
                <a:ea typeface="Menlo" charset="0"/>
                <a:cs typeface="Menlo" charset="0"/>
              </a:rPr>
              <a:t>screen.onkey</a:t>
            </a:r>
            <a:r>
              <a:rPr lang="en-GB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dirty="0" err="1" smtClean="0">
                <a:latin typeface="Menlo" charset="0"/>
                <a:ea typeface="Menlo" charset="0"/>
                <a:cs typeface="Menlo" charset="0"/>
              </a:rPr>
              <a:t>goLeft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, </a:t>
            </a:r>
            <a:r>
              <a:rPr lang="en-GB" dirty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“Left</a:t>
            </a:r>
            <a:r>
              <a:rPr lang="en-GB" dirty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  <a:sym typeface="Wingdings"/>
              </a:rPr>
              <a:t>”</a:t>
            </a:r>
            <a:r>
              <a:rPr lang="en-GB" dirty="0">
                <a:latin typeface="Menlo" charset="0"/>
                <a:ea typeface="Menlo" charset="0"/>
                <a:cs typeface="Menlo" charset="0"/>
                <a:sym typeface="Wingdings"/>
              </a:rPr>
              <a:t>)</a:t>
            </a:r>
          </a:p>
          <a:p>
            <a:endParaRPr lang="en-GB" dirty="0">
              <a:latin typeface="Menlo" charset="0"/>
              <a:ea typeface="Menlo" charset="0"/>
              <a:cs typeface="Menlo" charset="0"/>
              <a:sym typeface="Wingdings"/>
            </a:endParaRPr>
          </a:p>
          <a:p>
            <a:r>
              <a:rPr lang="en-GB" dirty="0" err="1">
                <a:latin typeface="Menlo" charset="0"/>
                <a:ea typeface="Menlo" charset="0"/>
                <a:cs typeface="Menlo" charset="0"/>
                <a:sym typeface="Wingdings"/>
              </a:rPr>
              <a:t>screen.listen</a:t>
            </a:r>
            <a:r>
              <a:rPr lang="en-GB" dirty="0">
                <a:latin typeface="Menlo" charset="0"/>
                <a:ea typeface="Menlo" charset="0"/>
                <a:cs typeface="Menlo" charset="0"/>
                <a:sym typeface="Wingdings"/>
              </a:rPr>
              <a:t>()</a:t>
            </a:r>
            <a:endParaRPr lang="en-GB" dirty="0">
              <a:latin typeface="Menlo" charset="0"/>
              <a:ea typeface="Menlo" charset="0"/>
              <a:cs typeface="Menlo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581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Explanation</a:t>
            </a:r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22958" y="1777117"/>
            <a:ext cx="6442545" cy="4653499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import</a:t>
            </a:r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 turtle</a:t>
            </a:r>
          </a:p>
          <a:p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car = </a:t>
            </a:r>
            <a:r>
              <a:rPr lang="en-GB" dirty="0" err="1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turtle.Turtle</a:t>
            </a:r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(shape=</a:t>
            </a:r>
            <a:r>
              <a:rPr lang="en-GB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‘square’</a:t>
            </a:r>
            <a:r>
              <a:rPr lang="en-GB" dirty="0" smtClean="0">
                <a:solidFill>
                  <a:schemeClr val="tx1"/>
                </a:solidFill>
                <a:latin typeface="Menlo" charset="0"/>
                <a:ea typeface="Menlo" charset="0"/>
                <a:cs typeface="Menlo" charset="0"/>
              </a:rPr>
              <a:t>)</a:t>
            </a:r>
          </a:p>
          <a:p>
            <a:r>
              <a:rPr lang="en-GB" dirty="0">
                <a:latin typeface="Menlo" charset="0"/>
                <a:ea typeface="Menlo" charset="0"/>
                <a:cs typeface="Menlo" charset="0"/>
              </a:rPr>
              <a:t>screen = </a:t>
            </a:r>
            <a:r>
              <a:rPr lang="en-GB" dirty="0" err="1">
                <a:latin typeface="Menlo" charset="0"/>
                <a:ea typeface="Menlo" charset="0"/>
                <a:cs typeface="Menlo" charset="0"/>
              </a:rPr>
              <a:t>turtle.Screen</a:t>
            </a:r>
            <a:r>
              <a:rPr lang="en-GB" dirty="0">
                <a:latin typeface="Menlo" charset="0"/>
                <a:ea typeface="Menlo" charset="0"/>
                <a:cs typeface="Menlo" charset="0"/>
              </a:rPr>
              <a:t>()</a:t>
            </a:r>
          </a:p>
          <a:p>
            <a:endParaRPr lang="en-GB" dirty="0" smtClean="0">
              <a:solidFill>
                <a:schemeClr val="tx1"/>
              </a:solidFill>
              <a:latin typeface="Menlo" charset="0"/>
              <a:ea typeface="Menlo" charset="0"/>
              <a:cs typeface="Menlo" charset="0"/>
            </a:endParaRPr>
          </a:p>
          <a:p>
            <a:r>
              <a:rPr lang="en-GB" dirty="0" err="1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def</a:t>
            </a:r>
            <a:r>
              <a:rPr lang="en-GB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dirty="0" err="1" smtClean="0">
                <a:solidFill>
                  <a:srgbClr val="0054FF"/>
                </a:solidFill>
                <a:latin typeface="Menlo" charset="0"/>
                <a:ea typeface="Menlo" charset="0"/>
                <a:cs typeface="Menlo" charset="0"/>
              </a:rPr>
              <a:t>goLeft</a:t>
            </a:r>
            <a:r>
              <a:rPr lang="en-GB" dirty="0" smtClean="0">
                <a:latin typeface="Menlo" charset="0"/>
                <a:ea typeface="Menlo" charset="0"/>
                <a:cs typeface="Menlo" charset="0"/>
              </a:rPr>
              <a:t>():</a:t>
            </a:r>
          </a:p>
          <a:p>
            <a:r>
              <a:rPr lang="en-GB" dirty="0" smtClean="0">
                <a:latin typeface="Menlo" charset="0"/>
                <a:ea typeface="Menlo" charset="0"/>
                <a:cs typeface="Menlo" charset="0"/>
              </a:rPr>
              <a:t>    </a:t>
            </a:r>
            <a:r>
              <a:rPr lang="en-GB" dirty="0" err="1" smtClean="0">
                <a:latin typeface="Menlo" charset="0"/>
                <a:ea typeface="Menlo" charset="0"/>
                <a:cs typeface="Menlo" charset="0"/>
              </a:rPr>
              <a:t>car.left</a:t>
            </a:r>
            <a:r>
              <a:rPr lang="en-GB" dirty="0" smtClean="0">
                <a:latin typeface="Menlo" charset="0"/>
                <a:ea typeface="Menlo" charset="0"/>
                <a:cs typeface="Menlo" charset="0"/>
              </a:rPr>
              <a:t>(15)</a:t>
            </a:r>
          </a:p>
          <a:p>
            <a:r>
              <a:rPr lang="en-GB" dirty="0" err="1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def</a:t>
            </a:r>
            <a:r>
              <a:rPr lang="en-GB" dirty="0" smtClean="0">
                <a:solidFill>
                  <a:srgbClr val="FFC000"/>
                </a:solidFill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dirty="0" err="1" smtClean="0">
                <a:solidFill>
                  <a:srgbClr val="0054FF"/>
                </a:solidFill>
                <a:latin typeface="Menlo" charset="0"/>
                <a:ea typeface="Menlo" charset="0"/>
                <a:cs typeface="Menlo" charset="0"/>
              </a:rPr>
              <a:t>goRight</a:t>
            </a:r>
            <a:r>
              <a:rPr lang="en-GB" dirty="0" smtClean="0">
                <a:latin typeface="Menlo" charset="0"/>
                <a:ea typeface="Menlo" charset="0"/>
                <a:cs typeface="Menlo" charset="0"/>
              </a:rPr>
              <a:t>():</a:t>
            </a:r>
          </a:p>
          <a:p>
            <a:r>
              <a:rPr lang="en-GB" dirty="0">
                <a:latin typeface="Menlo" charset="0"/>
                <a:ea typeface="Menlo" charset="0"/>
                <a:cs typeface="Menlo" charset="0"/>
              </a:rPr>
              <a:t> </a:t>
            </a:r>
            <a:r>
              <a:rPr lang="en-GB" dirty="0" smtClean="0">
                <a:latin typeface="Menlo" charset="0"/>
                <a:ea typeface="Menlo" charset="0"/>
                <a:cs typeface="Menlo" charset="0"/>
              </a:rPr>
              <a:t>   </a:t>
            </a:r>
            <a:r>
              <a:rPr lang="en-GB" dirty="0" err="1" smtClean="0">
                <a:latin typeface="Menlo" charset="0"/>
                <a:ea typeface="Menlo" charset="0"/>
                <a:cs typeface="Menlo" charset="0"/>
              </a:rPr>
              <a:t>car.right</a:t>
            </a:r>
            <a:r>
              <a:rPr lang="en-GB" dirty="0" smtClean="0">
                <a:latin typeface="Menlo" charset="0"/>
                <a:ea typeface="Menlo" charset="0"/>
                <a:cs typeface="Menlo" charset="0"/>
              </a:rPr>
              <a:t>(15)</a:t>
            </a:r>
          </a:p>
          <a:p>
            <a:endParaRPr lang="en-GB" sz="1800" dirty="0" smtClean="0">
              <a:latin typeface="Menlo" charset="0"/>
              <a:ea typeface="Menlo" charset="0"/>
              <a:cs typeface="Menlo" charset="0"/>
            </a:endParaRPr>
          </a:p>
          <a:p>
            <a:r>
              <a:rPr lang="en-GB" dirty="0" err="1" smtClean="0">
                <a:latin typeface="Menlo" charset="0"/>
                <a:ea typeface="Menlo" charset="0"/>
                <a:cs typeface="Menlo" charset="0"/>
              </a:rPr>
              <a:t>screen.onkey</a:t>
            </a:r>
            <a:r>
              <a:rPr lang="en-GB" dirty="0" smtClean="0">
                <a:latin typeface="Menlo" charset="0"/>
                <a:ea typeface="Menlo" charset="0"/>
                <a:cs typeface="Menlo" charset="0"/>
              </a:rPr>
              <a:t>(</a:t>
            </a:r>
            <a:r>
              <a:rPr lang="en-GB" dirty="0" err="1" smtClean="0">
                <a:latin typeface="Menlo" charset="0"/>
                <a:ea typeface="Menlo" charset="0"/>
                <a:cs typeface="Menlo" charset="0"/>
              </a:rPr>
              <a:t>goLeft</a:t>
            </a:r>
            <a:r>
              <a:rPr lang="en-GB" dirty="0" smtClean="0">
                <a:latin typeface="Menlo" charset="0"/>
                <a:ea typeface="Menlo" charset="0"/>
                <a:cs typeface="Menlo" charset="0"/>
              </a:rPr>
              <a:t>, </a:t>
            </a:r>
            <a:r>
              <a:rPr lang="en-GB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</a:rPr>
              <a:t>“Left</a:t>
            </a:r>
            <a:r>
              <a:rPr lang="en-GB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  <a:sym typeface="Wingdings"/>
              </a:rPr>
              <a:t>”</a:t>
            </a:r>
            <a:r>
              <a:rPr lang="en-GB" dirty="0" smtClean="0">
                <a:latin typeface="Menlo" charset="0"/>
                <a:ea typeface="Menlo" charset="0"/>
                <a:cs typeface="Menlo" charset="0"/>
                <a:sym typeface="Wingdings"/>
              </a:rPr>
              <a:t>)</a:t>
            </a:r>
          </a:p>
          <a:p>
            <a:r>
              <a:rPr lang="en-GB" dirty="0" err="1" smtClean="0">
                <a:latin typeface="Menlo" charset="0"/>
                <a:ea typeface="Menlo" charset="0"/>
                <a:cs typeface="Menlo" charset="0"/>
                <a:sym typeface="Wingdings"/>
              </a:rPr>
              <a:t>screen.onkey</a:t>
            </a:r>
            <a:r>
              <a:rPr lang="en-GB" dirty="0" smtClean="0">
                <a:latin typeface="Menlo" charset="0"/>
                <a:ea typeface="Menlo" charset="0"/>
                <a:cs typeface="Menlo" charset="0"/>
                <a:sym typeface="Wingdings"/>
              </a:rPr>
              <a:t>(</a:t>
            </a:r>
            <a:r>
              <a:rPr lang="en-GB" dirty="0" err="1" smtClean="0">
                <a:latin typeface="Menlo" charset="0"/>
                <a:ea typeface="Menlo" charset="0"/>
                <a:cs typeface="Menlo" charset="0"/>
                <a:sym typeface="Wingdings"/>
              </a:rPr>
              <a:t>goRight</a:t>
            </a:r>
            <a:r>
              <a:rPr lang="en-GB" dirty="0" smtClean="0">
                <a:latin typeface="Menlo" charset="0"/>
                <a:ea typeface="Menlo" charset="0"/>
                <a:cs typeface="Menlo" charset="0"/>
                <a:sym typeface="Wingdings"/>
              </a:rPr>
              <a:t>, </a:t>
            </a:r>
            <a:r>
              <a:rPr lang="en-GB" dirty="0" smtClean="0">
                <a:solidFill>
                  <a:srgbClr val="00B050"/>
                </a:solidFill>
                <a:latin typeface="Menlo" charset="0"/>
                <a:ea typeface="Menlo" charset="0"/>
                <a:cs typeface="Menlo" charset="0"/>
                <a:sym typeface="Wingdings"/>
              </a:rPr>
              <a:t>“Right”</a:t>
            </a:r>
            <a:r>
              <a:rPr lang="en-GB" dirty="0" smtClean="0">
                <a:latin typeface="Menlo" charset="0"/>
                <a:ea typeface="Menlo" charset="0"/>
                <a:cs typeface="Menlo" charset="0"/>
                <a:sym typeface="Wingdings"/>
              </a:rPr>
              <a:t>)</a:t>
            </a:r>
          </a:p>
          <a:p>
            <a:endParaRPr lang="en-GB" dirty="0" smtClean="0">
              <a:latin typeface="Menlo" charset="0"/>
              <a:ea typeface="Menlo" charset="0"/>
              <a:cs typeface="Menlo" charset="0"/>
              <a:sym typeface="Wingdings"/>
            </a:endParaRPr>
          </a:p>
          <a:p>
            <a:r>
              <a:rPr lang="en-GB" dirty="0" err="1" smtClean="0">
                <a:latin typeface="Menlo" charset="0"/>
                <a:ea typeface="Menlo" charset="0"/>
                <a:cs typeface="Menlo" charset="0"/>
                <a:sym typeface="Wingdings"/>
              </a:rPr>
              <a:t>screen.listen</a:t>
            </a:r>
            <a:r>
              <a:rPr lang="en-GB" dirty="0" smtClean="0">
                <a:latin typeface="Menlo" charset="0"/>
                <a:ea typeface="Menlo" charset="0"/>
                <a:cs typeface="Menlo" charset="0"/>
                <a:sym typeface="Wingdings"/>
              </a:rPr>
              <a:t>()</a:t>
            </a:r>
            <a:endParaRPr lang="en-GB" dirty="0" smtClean="0">
              <a:latin typeface="Menlo" charset="0"/>
              <a:ea typeface="Menlo" charset="0"/>
              <a:cs typeface="Menlo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83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Make it Move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 smtClean="0"/>
              <a:t>You will probably want to create a while loop at the end which makes the car go forward at a particular speed.</a:t>
            </a:r>
            <a:endParaRPr lang="en-GB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232452" y="3160643"/>
            <a:ext cx="3627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 smtClean="0"/>
              <a:t>Can you remember the command to make the turtle go forward?</a:t>
            </a:r>
            <a:endParaRPr lang="en-GB" sz="2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697357" y="4615843"/>
            <a:ext cx="4283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speed = 3</a:t>
            </a:r>
          </a:p>
          <a:p>
            <a:r>
              <a:rPr lang="en-GB" sz="2400" dirty="0" err="1" smtClean="0">
                <a:latin typeface="Menlo" charset="0"/>
                <a:ea typeface="Menlo" charset="0"/>
                <a:cs typeface="Menlo" charset="0"/>
              </a:rPr>
              <a:t>car.forward</a:t>
            </a:r>
            <a:r>
              <a:rPr lang="en-GB" sz="2400" dirty="0" smtClean="0">
                <a:latin typeface="Menlo" charset="0"/>
                <a:ea typeface="Menlo" charset="0"/>
                <a:cs typeface="Menlo" charset="0"/>
              </a:rPr>
              <a:t>(speed)</a:t>
            </a:r>
            <a:endParaRPr lang="en-GB" sz="2400" dirty="0">
              <a:latin typeface="Menlo" charset="0"/>
              <a:ea typeface="Menlo" charset="0"/>
              <a:cs typeface="Menl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Global Variables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If you create a variable inside a function, it cannot be accessed by the rest of the programme as it is a member variable. In order to change a variable (like speed) </a:t>
            </a:r>
            <a:r>
              <a:rPr lang="en-GB" sz="2800" b="1" i="1" dirty="0" smtClean="0"/>
              <a:t>across the whole programme, you need to </a:t>
            </a:r>
            <a:r>
              <a:rPr lang="en-GB" sz="2800" b="1" i="1" dirty="0" smtClean="0">
                <a:solidFill>
                  <a:srgbClr val="FF0000"/>
                </a:solidFill>
              </a:rPr>
              <a:t>declare a global variable.</a:t>
            </a:r>
            <a:endParaRPr lang="en-GB" sz="2800" b="1" i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21" t="58153" r="44281" b="21102"/>
          <a:stretch/>
        </p:blipFill>
        <p:spPr>
          <a:xfrm>
            <a:off x="2347833" y="3857414"/>
            <a:ext cx="4494052" cy="235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88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850</TotalTime>
  <Words>532</Words>
  <Application>Microsoft Macintosh PowerPoint</Application>
  <PresentationFormat>On-screen Show (4:3)</PresentationFormat>
  <Paragraphs>103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Calibri</vt:lpstr>
      <vt:lpstr>Calibri Light</vt:lpstr>
      <vt:lpstr>Menlo</vt:lpstr>
      <vt:lpstr>Wingdings</vt:lpstr>
      <vt:lpstr>Retrospect</vt:lpstr>
      <vt:lpstr>Coding Club</vt:lpstr>
      <vt:lpstr>Making a Driving Game with the Turtle Module</vt:lpstr>
      <vt:lpstr>Interacting with Turtle</vt:lpstr>
      <vt:lpstr>Syntax</vt:lpstr>
      <vt:lpstr>Explanation</vt:lpstr>
      <vt:lpstr>Your Task: get it to turn right as well</vt:lpstr>
      <vt:lpstr>Explanation</vt:lpstr>
      <vt:lpstr>Make it Move forward</vt:lpstr>
      <vt:lpstr>Global Variables</vt:lpstr>
      <vt:lpstr>Global Variables</vt:lpstr>
      <vt:lpstr>Over to You...</vt:lpstr>
      <vt:lpstr>PowerPoint Presentation</vt:lpstr>
      <vt:lpstr>Making it Look Nice!</vt:lpstr>
      <vt:lpstr>Adding the Background</vt:lpstr>
      <vt:lpstr>Finished!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Michael Penston</dc:creator>
  <cp:lastModifiedBy>mirella penston</cp:lastModifiedBy>
  <cp:revision>13</cp:revision>
  <dcterms:created xsi:type="dcterms:W3CDTF">2019-03-04T20:18:45Z</dcterms:created>
  <dcterms:modified xsi:type="dcterms:W3CDTF">2019-04-10T22:11:52Z</dcterms:modified>
</cp:coreProperties>
</file>