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av" ContentType="audio/x-wav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9"/>
  </p:notes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57" r:id="rId18"/>
    <p:sldId id="261" r:id="rId19"/>
    <p:sldId id="260" r:id="rId20"/>
    <p:sldId id="262" r:id="rId21"/>
    <p:sldId id="263" r:id="rId22"/>
    <p:sldId id="269" r:id="rId23"/>
    <p:sldId id="264" r:id="rId24"/>
    <p:sldId id="265" r:id="rId25"/>
    <p:sldId id="267" r:id="rId26"/>
    <p:sldId id="266" r:id="rId27"/>
    <p:sldId id="26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/>
    <p:restoredTop sz="94737"/>
  </p:normalViewPr>
  <p:slideViewPr>
    <p:cSldViewPr snapToGrid="0" snapToObjects="1">
      <p:cViewPr varScale="1">
        <p:scale>
          <a:sx n="129" d="100"/>
          <a:sy n="129" d="100"/>
        </p:scale>
        <p:origin x="3928" y="-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1D98C-262F-EC4B-BA32-D01578570034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9EF61-37D9-DB42-ACE0-E04F0F1D58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995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8C95-C8D1-CE45-8546-845D7768AD2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846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D8C95-C8D1-CE45-8546-845D7768AD2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59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885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442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41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10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90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862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987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07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81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117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836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4B1E0DA-8E7E-1847-912C-AA92BD203F65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56F5447-CA5E-0142-840D-1498A484422C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014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2Rnlp9M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cademo.org/demos/virtual-oscilloscope/" TargetMode="External"/><Relationship Id="rId4" Type="http://schemas.openxmlformats.org/officeDocument/2006/relationships/hyperlink" Target="https://bit.ly/2Rnlp9M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musiclab.chromeexperiments.com/Spectrogram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bit.ly/2Rnlp9M" TargetMode="External"/><Relationship Id="rId3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5" Type="http://schemas.openxmlformats.org/officeDocument/2006/relationships/image" Target="../media/image7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5" Type="http://schemas.openxmlformats.org/officeDocument/2006/relationships/image" Target="../media/image7.png"/><Relationship Id="rId1" Type="http://schemas.microsoft.com/office/2007/relationships/media" Target="../media/media8.wav"/><Relationship Id="rId2" Type="http://schemas.openxmlformats.org/officeDocument/2006/relationships/audio" Target="../media/media8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hyperlink" Target="http://www.penston.net/tones.py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4" Type="http://schemas.openxmlformats.org/officeDocument/2006/relationships/audio" Target="../media/media2.wav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8" Type="http://schemas.openxmlformats.org/officeDocument/2006/relationships/image" Target="../media/image8.tiff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4.wav"/><Relationship Id="rId4" Type="http://schemas.openxmlformats.org/officeDocument/2006/relationships/audio" Target="../media/media4.wav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5" Type="http://schemas.openxmlformats.org/officeDocument/2006/relationships/image" Target="../media/image11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18</a:t>
            </a:r>
            <a:r>
              <a:rPr lang="en-GB" baseline="30000" dirty="0" smtClean="0"/>
              <a:t>th</a:t>
            </a:r>
            <a:r>
              <a:rPr lang="en-GB" dirty="0" smtClean="0"/>
              <a:t> January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1161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Sound and Computers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400" dirty="0"/>
              <a:t>You can connect a microphone to a computer to record sound. A microphone will turn the air pressure changes into electricity. </a:t>
            </a:r>
            <a:r>
              <a:rPr lang="en-GB" sz="1800" i="1" dirty="0"/>
              <a:t>(guess who forgot to bring the microphone</a:t>
            </a:r>
            <a:r>
              <a:rPr lang="mr-IN" sz="1800" i="1" dirty="0"/>
              <a:t>…</a:t>
            </a:r>
            <a:r>
              <a:rPr lang="en-GB" sz="1800" i="1" dirty="0"/>
              <a:t>)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At </a:t>
            </a:r>
            <a:r>
              <a:rPr lang="en-GB" sz="2400" b="1" dirty="0"/>
              <a:t>regular time intervals</a:t>
            </a:r>
            <a:r>
              <a:rPr lang="en-GB" sz="2400" dirty="0"/>
              <a:t>, the computer will take note of the level of electricity (amplitude of wave) and save this to a file.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76653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Computers Record sound?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4"/>
          <a:stretch/>
        </p:blipFill>
        <p:spPr>
          <a:xfrm>
            <a:off x="162610" y="2733916"/>
            <a:ext cx="3133092" cy="1456082"/>
          </a:xfrm>
          <a:prstGeom prst="rect">
            <a:avLst/>
          </a:prstGeom>
        </p:spPr>
      </p:pic>
      <p:sp>
        <p:nvSpPr>
          <p:cNvPr id="5" name="Line Callout 1 4"/>
          <p:cNvSpPr/>
          <p:nvPr/>
        </p:nvSpPr>
        <p:spPr>
          <a:xfrm>
            <a:off x="628804" y="2876415"/>
            <a:ext cx="388312" cy="1003225"/>
          </a:xfrm>
          <a:prstGeom prst="borderCallout1">
            <a:avLst>
              <a:gd name="adj1" fmla="val 98753"/>
              <a:gd name="adj2" fmla="val 49676"/>
              <a:gd name="adj3" fmla="val 145936"/>
              <a:gd name="adj4" fmla="val 85824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68"/>
          <a:stretch/>
        </p:blipFill>
        <p:spPr>
          <a:xfrm>
            <a:off x="3860239" y="3551939"/>
            <a:ext cx="4941398" cy="16726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84218" y="2241551"/>
            <a:ext cx="32825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500" b="1" dirty="0"/>
              <a:t>Bitrate</a:t>
            </a:r>
            <a:r>
              <a:rPr lang="en-GB" sz="1500" dirty="0"/>
              <a:t>: number of samples taken each second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351463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Sampling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694" y="1845734"/>
            <a:ext cx="5704330" cy="411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8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Storing sound files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1491" y="2241551"/>
            <a:ext cx="2895269" cy="3017520"/>
          </a:xfrm>
        </p:spPr>
        <p:txBody>
          <a:bodyPr anchor="ctr">
            <a:normAutofit/>
          </a:bodyPr>
          <a:lstStyle/>
          <a:p>
            <a:r>
              <a:rPr lang="en-GB" sz="2100" dirty="0"/>
              <a:t>Bitrate: 44,100 samples per second.</a:t>
            </a:r>
          </a:p>
          <a:p>
            <a:r>
              <a:rPr lang="en-GB" sz="2100" dirty="0"/>
              <a:t>Bit depth: 4</a:t>
            </a:r>
          </a:p>
          <a:p>
            <a:r>
              <a:rPr lang="en-GB" sz="2100" dirty="0"/>
              <a:t>data: [3,6,8,8,5,1,-1,-5,-8,-8,-7,-4,1,4,7,8,8,4,1,-3,-7,-8,-8,-6,-1]</a:t>
            </a:r>
            <a:endParaRPr lang="en-GB" sz="2100" dirty="0"/>
          </a:p>
        </p:txBody>
      </p:sp>
      <p:sp>
        <p:nvSpPr>
          <p:cNvPr id="5" name="TextBox 4"/>
          <p:cNvSpPr txBox="1"/>
          <p:nvPr/>
        </p:nvSpPr>
        <p:spPr>
          <a:xfrm>
            <a:off x="313083" y="2805769"/>
            <a:ext cx="584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/>
              <a:t>10</a:t>
            </a:r>
          </a:p>
          <a:p>
            <a:pPr algn="r"/>
            <a:r>
              <a:rPr lang="en-GB" sz="1200" dirty="0"/>
              <a:t>8</a:t>
            </a:r>
          </a:p>
          <a:p>
            <a:pPr algn="r"/>
            <a:r>
              <a:rPr lang="en-GB" sz="1200" dirty="0"/>
              <a:t>6</a:t>
            </a:r>
          </a:p>
          <a:p>
            <a:pPr algn="r"/>
            <a:r>
              <a:rPr lang="en-GB" sz="1200" dirty="0"/>
              <a:t>4</a:t>
            </a:r>
          </a:p>
          <a:p>
            <a:pPr algn="r"/>
            <a:r>
              <a:rPr lang="en-GB" sz="1200" dirty="0"/>
              <a:t>2</a:t>
            </a:r>
          </a:p>
          <a:p>
            <a:pPr algn="r"/>
            <a:r>
              <a:rPr lang="en-GB" sz="1200" dirty="0"/>
              <a:t>0</a:t>
            </a:r>
          </a:p>
          <a:p>
            <a:pPr algn="r"/>
            <a:r>
              <a:rPr lang="en-GB" sz="1200" dirty="0"/>
              <a:t>-2</a:t>
            </a:r>
          </a:p>
          <a:p>
            <a:pPr algn="r"/>
            <a:r>
              <a:rPr lang="en-GB" sz="1200" dirty="0"/>
              <a:t>-4</a:t>
            </a:r>
          </a:p>
          <a:p>
            <a:pPr algn="r"/>
            <a:r>
              <a:rPr lang="en-GB" sz="1200" dirty="0"/>
              <a:t>-6</a:t>
            </a:r>
          </a:p>
          <a:p>
            <a:pPr algn="r"/>
            <a:r>
              <a:rPr lang="en-GB" sz="1200" dirty="0"/>
              <a:t>-8</a:t>
            </a:r>
          </a:p>
          <a:p>
            <a:pPr algn="r"/>
            <a:r>
              <a:rPr lang="en-GB" sz="1200" dirty="0"/>
              <a:t>-10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157" y="3059940"/>
            <a:ext cx="4277362" cy="1720782"/>
          </a:xfrm>
          <a:prstGeom prst="rect">
            <a:avLst/>
          </a:prstGeom>
        </p:spPr>
      </p:pic>
      <p:cxnSp>
        <p:nvCxnSpPr>
          <p:cNvPr id="9" name="Straight Connector 8"/>
          <p:cNvCxnSpPr>
            <a:stCxn id="5" idx="3"/>
          </p:cNvCxnSpPr>
          <p:nvPr/>
        </p:nvCxnSpPr>
        <p:spPr>
          <a:xfrm>
            <a:off x="897504" y="3867598"/>
            <a:ext cx="4363832" cy="0"/>
          </a:xfrm>
          <a:prstGeom prst="line">
            <a:avLst/>
          </a:prstGeom>
          <a:ln w="444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45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That’s it!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crash course on sound for you</a:t>
            </a:r>
            <a:r>
              <a:rPr lang="mr-IN" dirty="0" smtClean="0"/>
              <a:t>…</a:t>
            </a:r>
            <a:endParaRPr lang="en-GB" dirty="0" smtClean="0"/>
          </a:p>
          <a:p>
            <a:pPr algn="ctr"/>
            <a:r>
              <a:rPr lang="en-GB" sz="2100" dirty="0"/>
              <a:t>We can use Python to generate sound waves using a few </a:t>
            </a:r>
            <a:r>
              <a:rPr lang="en-GB" sz="2100" b="1" dirty="0"/>
              <a:t>modules</a:t>
            </a:r>
            <a:r>
              <a:rPr lang="en-GB" sz="2100" dirty="0"/>
              <a:t>: wave, </a:t>
            </a:r>
            <a:r>
              <a:rPr lang="en-GB" sz="2100" dirty="0" err="1"/>
              <a:t>struct</a:t>
            </a:r>
            <a:r>
              <a:rPr lang="en-GB" sz="2100" dirty="0"/>
              <a:t> and math.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78" y="3478119"/>
            <a:ext cx="5707049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Because the code is quite complicated and it involves A Level Maths, I have written it for you today. You can download it here:</a:t>
            </a:r>
          </a:p>
          <a:p>
            <a:endParaRPr lang="en-GB" sz="2400" dirty="0"/>
          </a:p>
          <a:p>
            <a:r>
              <a:rPr lang="en-GB" sz="3600" dirty="0">
                <a:hlinkClick r:id="rId3"/>
              </a:rPr>
              <a:t>https://</a:t>
            </a:r>
            <a:r>
              <a:rPr lang="en-GB" sz="3600" dirty="0">
                <a:hlinkClick r:id="rId3"/>
              </a:rPr>
              <a:t>bit.ly/2Rnlp9M</a:t>
            </a:r>
            <a:endParaRPr lang="en-GB" sz="3600" dirty="0"/>
          </a:p>
          <a:p>
            <a:endParaRPr lang="en-GB" sz="135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03"/>
          <a:stretch/>
        </p:blipFill>
        <p:spPr>
          <a:xfrm>
            <a:off x="5637984" y="4601817"/>
            <a:ext cx="3506016" cy="164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While you get into that file: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https://musiclab.chromeexperiments.com/Spectrogram</a:t>
            </a:r>
            <a:r>
              <a:rPr lang="en-GB" dirty="0" smtClean="0">
                <a:hlinkClick r:id="rId2"/>
              </a:rPr>
              <a:t>/</a:t>
            </a:r>
            <a:endParaRPr lang="en-GB" dirty="0" smtClean="0"/>
          </a:p>
          <a:p>
            <a:r>
              <a:rPr lang="en-GB" dirty="0">
                <a:hlinkClick r:id="rId3"/>
              </a:rPr>
              <a:t>https://academo.org/demos/virtual-oscilloscope</a:t>
            </a:r>
            <a:r>
              <a:rPr lang="en-GB" dirty="0" smtClean="0">
                <a:hlinkClick r:id="rId3"/>
              </a:rPr>
              <a:t>/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64060" y="4681990"/>
            <a:ext cx="4092659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300" dirty="0">
                <a:hlinkClick r:id="rId4"/>
              </a:rPr>
              <a:t>https://bit.ly/2Rnlp9M</a:t>
            </a:r>
            <a:endParaRPr lang="en-GB" sz="3300" dirty="0"/>
          </a:p>
        </p:txBody>
      </p:sp>
      <p:sp>
        <p:nvSpPr>
          <p:cNvPr id="5" name="Down Arrow 4"/>
          <p:cNvSpPr/>
          <p:nvPr/>
        </p:nvSpPr>
        <p:spPr>
          <a:xfrm rot="18268826">
            <a:off x="3140470" y="3820406"/>
            <a:ext cx="767798" cy="1065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184653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Make Your Own Sound Waves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7508" y="442713"/>
            <a:ext cx="2686547" cy="480833"/>
          </a:xfrm>
        </p:spPr>
        <p:txBody>
          <a:bodyPr/>
          <a:lstStyle/>
          <a:p>
            <a:r>
              <a:rPr lang="en-GB" sz="2100" dirty="0">
                <a:hlinkClick r:id="rId2"/>
              </a:rPr>
              <a:t>https://bit.ly/2Rnlp9M</a:t>
            </a:r>
            <a:endParaRPr lang="en-GB" sz="2100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30" y="2361372"/>
            <a:ext cx="2771775" cy="117157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1789044" y="2668656"/>
            <a:ext cx="2239286" cy="223631"/>
          </a:xfrm>
          <a:prstGeom prst="straightConnector1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52073" y="2503473"/>
            <a:ext cx="20275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/>
              <a:t>The pitch of your wave</a:t>
            </a:r>
            <a:endParaRPr lang="en-GB" sz="1500"/>
          </a:p>
        </p:txBody>
      </p:sp>
      <p:sp>
        <p:nvSpPr>
          <p:cNvPr id="8" name="TextBox 7"/>
          <p:cNvSpPr txBox="1"/>
          <p:nvPr/>
        </p:nvSpPr>
        <p:spPr>
          <a:xfrm>
            <a:off x="4152073" y="2978632"/>
            <a:ext cx="20275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/>
              <a:t>Total number of points on your wave (determines duration)</a:t>
            </a:r>
            <a:endParaRPr lang="en-GB" sz="1500" dirty="0"/>
          </a:p>
        </p:txBody>
      </p:sp>
      <p:cxnSp>
        <p:nvCxnSpPr>
          <p:cNvPr id="9" name="Straight Arrow Connector 8"/>
          <p:cNvCxnSpPr>
            <a:stCxn id="8" idx="1"/>
          </p:cNvCxnSpPr>
          <p:nvPr/>
        </p:nvCxnSpPr>
        <p:spPr>
          <a:xfrm flipH="1" flipV="1">
            <a:off x="2641324" y="3109916"/>
            <a:ext cx="1510749" cy="261131"/>
          </a:xfrm>
          <a:prstGeom prst="straightConnector1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1789043" y="3354961"/>
            <a:ext cx="1385888" cy="614117"/>
          </a:xfrm>
          <a:prstGeom prst="straightConnector1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74931" y="3885469"/>
            <a:ext cx="2027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dirty="0"/>
              <a:t>How many samples taken each second</a:t>
            </a:r>
            <a:endParaRPr lang="en-GB" sz="1500" dirty="0"/>
          </a:p>
        </p:txBody>
      </p:sp>
      <p:sp>
        <p:nvSpPr>
          <p:cNvPr id="14" name="TextBox 13"/>
          <p:cNvSpPr txBox="1"/>
          <p:nvPr/>
        </p:nvSpPr>
        <p:spPr>
          <a:xfrm>
            <a:off x="6047464" y="4416383"/>
            <a:ext cx="3096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Challenge: try reducing the bitrate at higher frequencies. What happens? And, most importantly, why???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07410" y="2390010"/>
            <a:ext cx="1976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Can you try to play two sound waves at once? Ask me if you are stuck.</a:t>
            </a:r>
            <a:endParaRPr lang="en-GB" i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07410" y="3680196"/>
            <a:ext cx="1976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0070C0"/>
                </a:solidFill>
              </a:rPr>
              <a:t>Look at your sound waves in audacity.</a:t>
            </a:r>
            <a:endParaRPr lang="en-GB" i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972" y="4831881"/>
            <a:ext cx="56554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500" b="1" dirty="0">
                <a:solidFill>
                  <a:srgbClr val="FF0000"/>
                </a:solidFill>
              </a:rPr>
              <a:t>Warning: please be careful with the volume of these sounds through your headphones and especially high pitched ones. If it starts to hurt, turn it down.</a:t>
            </a:r>
            <a:endParaRPr lang="en-GB" sz="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Making our own ’Music?’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Remember this from last week?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34"/>
          <a:stretch/>
        </p:blipFill>
        <p:spPr>
          <a:xfrm>
            <a:off x="123313" y="3127732"/>
            <a:ext cx="4177456" cy="1941443"/>
          </a:xfrm>
          <a:prstGeom prst="rect">
            <a:avLst/>
          </a:prstGeom>
        </p:spPr>
      </p:pic>
      <p:sp>
        <p:nvSpPr>
          <p:cNvPr id="5" name="Line Callout 1 4"/>
          <p:cNvSpPr/>
          <p:nvPr/>
        </p:nvSpPr>
        <p:spPr>
          <a:xfrm>
            <a:off x="779124" y="3272322"/>
            <a:ext cx="517749" cy="1337633"/>
          </a:xfrm>
          <a:prstGeom prst="borderCallout1">
            <a:avLst>
              <a:gd name="adj1" fmla="val 98753"/>
              <a:gd name="adj2" fmla="val 49676"/>
              <a:gd name="adj3" fmla="val 145936"/>
              <a:gd name="adj4" fmla="val 85824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68"/>
          <a:stretch/>
        </p:blipFill>
        <p:spPr>
          <a:xfrm>
            <a:off x="4458727" y="4330337"/>
            <a:ext cx="6588530" cy="2230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6830" y="2004025"/>
            <a:ext cx="2683013" cy="19371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28325" y="1941894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CC-SA-3.0 Mike </a:t>
            </a:r>
            <a:r>
              <a:rPr lang="en-GB" dirty="0" err="1" smtClean="0"/>
              <a:t>Toews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948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175" y="2414779"/>
            <a:ext cx="4321585" cy="28959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Club Song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373" y="1914560"/>
            <a:ext cx="3100112" cy="4023360"/>
          </a:xfrm>
        </p:spPr>
        <p:txBody>
          <a:bodyPr>
            <a:normAutofit lnSpcReduction="10000"/>
          </a:bodyPr>
          <a:lstStyle/>
          <a:p>
            <a:r>
              <a:rPr lang="en-GB" sz="2800" dirty="0" smtClean="0"/>
              <a:t>Each person is going to make a tune using the sound generator we played with last week.</a:t>
            </a:r>
          </a:p>
          <a:p>
            <a:r>
              <a:rPr lang="en-GB" sz="2800" dirty="0" smtClean="0"/>
              <a:t>At the end, I will collect all the tunes and (</a:t>
            </a:r>
            <a:r>
              <a:rPr lang="en-GB" sz="2800" i="1" dirty="0" smtClean="0"/>
              <a:t>hopefully</a:t>
            </a:r>
            <a:r>
              <a:rPr lang="en-GB" sz="2800" dirty="0" smtClean="0"/>
              <a:t>) turn them into a masterpiece. 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515897" y="1818968"/>
            <a:ext cx="924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me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132744" y="5937920"/>
            <a:ext cx="924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you lot</a:t>
            </a:r>
            <a:endParaRPr lang="en-GB" dirty="0"/>
          </a:p>
        </p:txBody>
      </p:sp>
      <p:sp>
        <p:nvSpPr>
          <p:cNvPr id="7" name="Up Arrow 6"/>
          <p:cNvSpPr/>
          <p:nvPr/>
        </p:nvSpPr>
        <p:spPr>
          <a:xfrm>
            <a:off x="4316238" y="4827639"/>
            <a:ext cx="557243" cy="111028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Up Arrow 7"/>
          <p:cNvSpPr/>
          <p:nvPr/>
        </p:nvSpPr>
        <p:spPr>
          <a:xfrm rot="8015387">
            <a:off x="6014023" y="1993268"/>
            <a:ext cx="557243" cy="111028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43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Functions</a:t>
            </a:r>
            <a:endParaRPr lang="en-GB" dirty="0"/>
          </a:p>
        </p:txBody>
      </p:sp>
      <p:sp>
        <p:nvSpPr>
          <p:cNvPr id="4" name="Cube 3"/>
          <p:cNvSpPr/>
          <p:nvPr/>
        </p:nvSpPr>
        <p:spPr>
          <a:xfrm>
            <a:off x="3252319" y="3693440"/>
            <a:ext cx="2045777" cy="180167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/>
              <a:t>Function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1" y="4611714"/>
            <a:ext cx="122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Input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01151" y="4611714"/>
            <a:ext cx="1110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Output</a:t>
            </a:r>
          </a:p>
        </p:txBody>
      </p:sp>
      <p:cxnSp>
        <p:nvCxnSpPr>
          <p:cNvPr id="8" name="Straight Arrow Connector 7"/>
          <p:cNvCxnSpPr>
            <a:stCxn id="5" idx="3"/>
            <a:endCxn id="4" idx="2"/>
          </p:cNvCxnSpPr>
          <p:nvPr/>
        </p:nvCxnSpPr>
        <p:spPr>
          <a:xfrm flipV="1">
            <a:off x="2049264" y="4819489"/>
            <a:ext cx="1203055" cy="2305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4" idx="4"/>
            <a:endCxn id="6" idx="1"/>
          </p:cNvCxnSpPr>
          <p:nvPr/>
        </p:nvCxnSpPr>
        <p:spPr>
          <a:xfrm>
            <a:off x="4847677" y="4819489"/>
            <a:ext cx="1653474" cy="2305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22960" y="2368044"/>
            <a:ext cx="24293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Functions are a way to make your programme more efficient. </a:t>
            </a:r>
          </a:p>
          <a:p>
            <a:endParaRPr lang="en-GB" sz="1350" dirty="0"/>
          </a:p>
          <a:p>
            <a:r>
              <a:rPr lang="en-GB" sz="1350" dirty="0"/>
              <a:t>Instead of repeating the same code throughout a programme, you can put the code in a function which takes an input and gives an output.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12008" y="2688605"/>
            <a:ext cx="3394129" cy="1131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350" dirty="0" err="1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sz="1350" dirty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sz="1350" dirty="0">
                <a:solidFill>
                  <a:srgbClr val="0070C0"/>
                </a:solidFill>
                <a:latin typeface="Menlo" charset="0"/>
                <a:ea typeface="Menlo" charset="0"/>
                <a:cs typeface="Menlo" charset="0"/>
              </a:rPr>
              <a:t>add12</a:t>
            </a:r>
            <a:r>
              <a:rPr lang="en-GB" sz="1350" dirty="0">
                <a:latin typeface="Menlo" charset="0"/>
                <a:ea typeface="Menlo" charset="0"/>
                <a:cs typeface="Menlo" charset="0"/>
              </a:rPr>
              <a:t>(number):</a:t>
            </a:r>
          </a:p>
          <a:p>
            <a:r>
              <a:rPr lang="en-GB" sz="1350" dirty="0">
                <a:latin typeface="Menlo" charset="0"/>
                <a:ea typeface="Menlo" charset="0"/>
                <a:cs typeface="Menlo" charset="0"/>
              </a:rPr>
              <a:t>    result = number + 12</a:t>
            </a:r>
          </a:p>
          <a:p>
            <a:r>
              <a:rPr lang="en-GB" sz="1350" dirty="0">
                <a:latin typeface="Menlo" charset="0"/>
                <a:ea typeface="Menlo" charset="0"/>
                <a:cs typeface="Menlo" charset="0"/>
              </a:rPr>
              <a:t>    </a:t>
            </a:r>
            <a:r>
              <a:rPr lang="en-GB" sz="1350" dirty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return</a:t>
            </a:r>
            <a:r>
              <a:rPr lang="en-GB" sz="1350" dirty="0">
                <a:latin typeface="Menlo" charset="0"/>
                <a:ea typeface="Menlo" charset="0"/>
                <a:cs typeface="Menlo" charset="0"/>
              </a:rPr>
              <a:t> result</a:t>
            </a:r>
          </a:p>
          <a:p>
            <a:endParaRPr lang="en-GB" sz="1350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sz="1350" dirty="0">
                <a:solidFill>
                  <a:srgbClr val="7030A0"/>
                </a:solidFill>
                <a:latin typeface="Menlo" charset="0"/>
                <a:ea typeface="Menlo" charset="0"/>
                <a:cs typeface="Menlo" charset="0"/>
              </a:rPr>
              <a:t>print</a:t>
            </a:r>
            <a:r>
              <a:rPr lang="en-GB" sz="1350" dirty="0">
                <a:latin typeface="Menlo" charset="0"/>
                <a:ea typeface="Menlo" charset="0"/>
                <a:cs typeface="Menlo" charset="0"/>
              </a:rPr>
              <a:t>(add12(3))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4847676" y="2932249"/>
            <a:ext cx="767166" cy="116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568485" y="2670553"/>
            <a:ext cx="127919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You create a function using “</a:t>
            </a:r>
            <a:r>
              <a:rPr lang="en-GB" sz="1350" dirty="0" err="1"/>
              <a:t>def</a:t>
            </a:r>
            <a:r>
              <a:rPr lang="en-GB" sz="1350" dirty="0"/>
              <a:t>”.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38569" y="3961795"/>
            <a:ext cx="127919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You then send the result back to the main programme using “return”.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6501151" y="3363050"/>
            <a:ext cx="1293431" cy="5746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50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Sounds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1" y="2338458"/>
            <a:ext cx="4126727" cy="1515440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sz="2100" b="1" i="1" dirty="0">
                <a:solidFill>
                  <a:srgbClr val="00B050"/>
                </a:solidFill>
              </a:rPr>
              <a:t>How do computers store sounds?</a:t>
            </a:r>
          </a:p>
          <a:p>
            <a:pPr algn="ctr"/>
            <a:r>
              <a:rPr lang="en-GB" sz="2100" b="1" i="1" dirty="0">
                <a:solidFill>
                  <a:srgbClr val="00B050"/>
                </a:solidFill>
              </a:rPr>
              <a:t>How do we manipulate sounds with Python?</a:t>
            </a:r>
          </a:p>
          <a:p>
            <a:pPr algn="ctr"/>
            <a:r>
              <a:rPr lang="en-GB" sz="2100" b="1" i="1" dirty="0">
                <a:solidFill>
                  <a:srgbClr val="00B050"/>
                </a:solidFill>
              </a:rPr>
              <a:t>What even is sound?!</a:t>
            </a:r>
            <a:endParaRPr lang="en-GB" sz="2100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8044" y="2160270"/>
            <a:ext cx="35557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For the first time in over two years, the school’s Tech Team is recruiting. We are the folks behind all of the school shows making the sound and lighting work.</a:t>
            </a:r>
          </a:p>
          <a:p>
            <a:endParaRPr lang="en-GB" sz="1350" dirty="0"/>
          </a:p>
          <a:p>
            <a:r>
              <a:rPr lang="en-GB" sz="1350" dirty="0"/>
              <a:t>We are a student run team and are responsible for thousands of pounds of theatre equipment, maintaining it and operating it.</a:t>
            </a:r>
          </a:p>
          <a:p>
            <a:endParaRPr lang="en-GB" sz="1350" dirty="0"/>
          </a:p>
          <a:p>
            <a:r>
              <a:rPr lang="en-GB" sz="1350" dirty="0"/>
              <a:t>Next week, application forms should be coming out at some point. We are looking for 3 or 4 new technicians; perhaps that could be you!</a:t>
            </a:r>
          </a:p>
          <a:p>
            <a:endParaRPr lang="en-GB" sz="1350" dirty="0"/>
          </a:p>
          <a:p>
            <a:r>
              <a:rPr lang="en-GB" sz="1350" dirty="0"/>
              <a:t>I’m doing this and next session to promote what we do and also to show you how computers handle sound.</a:t>
            </a:r>
            <a:endParaRPr lang="en-GB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822960" y="4032085"/>
            <a:ext cx="3898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Three parts to this session: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What is sound?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How to computers understand sound?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Making our own tones using Python.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345903">
            <a:off x="7254248" y="1101877"/>
            <a:ext cx="1259305" cy="94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5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Last Week’s Code in a Function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35" y="2487562"/>
            <a:ext cx="8774650" cy="305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37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Last Week’s Code in a Function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35" y="2487562"/>
            <a:ext cx="8774650" cy="30578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6593" y="1737361"/>
            <a:ext cx="1533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Turns number of seconds into number of samples</a:t>
            </a:r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5889031" y="2743200"/>
            <a:ext cx="2487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Lets you know the progress </a:t>
            </a:r>
            <a:r>
              <a:rPr lang="en-GB" smtClean="0"/>
              <a:t>through generating the song</a:t>
            </a:r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6764594" y="4600703"/>
            <a:ext cx="2113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Calculates the amplitude of the wave given </a:t>
            </a:r>
            <a:r>
              <a:rPr lang="en-GB" smtClean="0"/>
              <a:t>the time point in the song.</a:t>
            </a:r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3195484" y="5456903"/>
            <a:ext cx="1868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Packs and saves the sample</a:t>
            </a:r>
            <a:endParaRPr lang="en-GB" dirty="0"/>
          </a:p>
        </p:txBody>
      </p:sp>
      <p:cxnSp>
        <p:nvCxnSpPr>
          <p:cNvPr id="9" name="Straight Arrow Connector 8"/>
          <p:cNvCxnSpPr>
            <a:stCxn id="3" idx="1"/>
          </p:cNvCxnSpPr>
          <p:nvPr/>
        </p:nvCxnSpPr>
        <p:spPr>
          <a:xfrm flipH="1">
            <a:off x="3116826" y="2337526"/>
            <a:ext cx="599767" cy="4056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4" idx="1"/>
          </p:cNvCxnSpPr>
          <p:nvPr/>
        </p:nvCxnSpPr>
        <p:spPr>
          <a:xfrm flipH="1">
            <a:off x="5574890" y="3204865"/>
            <a:ext cx="314141" cy="461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1"/>
          </p:cNvCxnSpPr>
          <p:nvPr/>
        </p:nvCxnSpPr>
        <p:spPr>
          <a:xfrm flipH="1" flipV="1">
            <a:off x="6037006" y="4748981"/>
            <a:ext cx="727588" cy="451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0"/>
          </p:cNvCxnSpPr>
          <p:nvPr/>
        </p:nvCxnSpPr>
        <p:spPr>
          <a:xfrm flipH="1" flipV="1">
            <a:off x="3529781" y="5309419"/>
            <a:ext cx="599768" cy="1474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403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Usage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err="1" smtClean="0">
                <a:latin typeface="Menlo" charset="0"/>
                <a:ea typeface="Menlo" charset="0"/>
                <a:cs typeface="Menlo" charset="0"/>
              </a:rPr>
              <a:t>addTone</a:t>
            </a:r>
            <a:r>
              <a:rPr lang="en-GB" sz="3600" dirty="0" smtClean="0">
                <a:latin typeface="Menlo" charset="0"/>
                <a:ea typeface="Menlo" charset="0"/>
                <a:cs typeface="Menlo" charset="0"/>
              </a:rPr>
              <a:t>(frequency, time)</a:t>
            </a:r>
          </a:p>
          <a:p>
            <a:pPr algn="ctr"/>
            <a:endParaRPr lang="en-GB" sz="3600" dirty="0">
              <a:latin typeface="Menlo" charset="0"/>
              <a:ea typeface="Menlo" charset="0"/>
              <a:cs typeface="Menlo" charset="0"/>
            </a:endParaRPr>
          </a:p>
          <a:p>
            <a:pPr algn="ctr"/>
            <a:r>
              <a:rPr lang="en-GB" sz="3600" dirty="0" err="1" smtClean="0">
                <a:latin typeface="Menlo" charset="0"/>
                <a:ea typeface="Menlo" charset="0"/>
                <a:cs typeface="Menlo" charset="0"/>
              </a:rPr>
              <a:t>addTone</a:t>
            </a:r>
            <a:r>
              <a:rPr lang="en-GB" sz="3600" dirty="0" smtClean="0">
                <a:latin typeface="Menlo" charset="0"/>
                <a:ea typeface="Menlo" charset="0"/>
                <a:cs typeface="Menlo" charset="0"/>
              </a:rPr>
              <a:t>(250,2)</a:t>
            </a:r>
          </a:p>
          <a:p>
            <a:pPr algn="ctr"/>
            <a:r>
              <a:rPr lang="en-GB" sz="3600" dirty="0" err="1" smtClean="0">
                <a:latin typeface="Menlo" charset="0"/>
                <a:ea typeface="Menlo" charset="0"/>
                <a:cs typeface="Menlo" charset="0"/>
              </a:rPr>
              <a:t>addTone</a:t>
            </a:r>
            <a:r>
              <a:rPr lang="en-GB" sz="3600" dirty="0" smtClean="0">
                <a:latin typeface="Menlo" charset="0"/>
                <a:ea typeface="Menlo" charset="0"/>
                <a:cs typeface="Menlo" charset="0"/>
              </a:rPr>
              <a:t>(535,0.1)</a:t>
            </a:r>
            <a:endParaRPr lang="en-GB" sz="36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589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135"/>
            <a:ext cx="9144000" cy="663286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0" y="150829"/>
            <a:ext cx="7543800" cy="52799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635045" y="78657"/>
            <a:ext cx="47784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GB" sz="2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nlo" charset="0"/>
                <a:ea typeface="Menlo" charset="0"/>
                <a:cs typeface="Menlo" charset="0"/>
              </a:rPr>
              <a:t>addTone</a:t>
            </a:r>
            <a:r>
              <a:rPr lang="en-GB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nlo" charset="0"/>
                <a:ea typeface="Menlo" charset="0"/>
                <a:cs typeface="Menlo" charset="0"/>
              </a:rPr>
              <a:t>(frequency, time)</a:t>
            </a:r>
          </a:p>
          <a:p>
            <a:r>
              <a:rPr lang="en-GB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nlo" charset="0"/>
                <a:ea typeface="Menlo" charset="0"/>
                <a:cs typeface="Menlo" charset="0"/>
              </a:rPr>
              <a:t>e.g.</a:t>
            </a:r>
          </a:p>
          <a:p>
            <a:r>
              <a:rPr lang="en-GB" sz="2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nlo" charset="0"/>
                <a:ea typeface="Menlo" charset="0"/>
                <a:cs typeface="Menlo" charset="0"/>
              </a:rPr>
              <a:t>addTone</a:t>
            </a:r>
            <a:r>
              <a:rPr lang="en-GB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enlo" charset="0"/>
                <a:ea typeface="Menlo" charset="0"/>
                <a:cs typeface="Menlo" charset="0"/>
              </a:rPr>
              <a:t>(500, 1)</a:t>
            </a:r>
            <a:endParaRPr lang="en-GB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945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4343"/>
            <a:ext cx="6508265" cy="6334922"/>
          </a:xfrm>
        </p:spPr>
      </p:pic>
      <p:pic>
        <p:nvPicPr>
          <p:cNvPr id="5" name="Tone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7440" y="2501491"/>
            <a:ext cx="1136444" cy="113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19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Tones at Once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65399"/>
            <a:ext cx="7543801" cy="4023360"/>
          </a:xfrm>
        </p:spPr>
        <p:txBody>
          <a:bodyPr/>
          <a:lstStyle/>
          <a:p>
            <a:r>
              <a:rPr lang="en-GB" dirty="0" smtClean="0"/>
              <a:t>I have also written a second function to add two tones of different frequencies at once.</a:t>
            </a:r>
          </a:p>
        </p:txBody>
      </p:sp>
      <p:pic>
        <p:nvPicPr>
          <p:cNvPr id="6" name="Tone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81213" y="5610397"/>
            <a:ext cx="812800" cy="81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49" y="2691951"/>
            <a:ext cx="10974829" cy="20275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2" y="5401483"/>
            <a:ext cx="3471186" cy="417828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300748" y="5179432"/>
            <a:ext cx="245808" cy="2220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040134" y="5207345"/>
            <a:ext cx="275303" cy="249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662915" y="5250247"/>
            <a:ext cx="275303" cy="249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66463" y="4699206"/>
            <a:ext cx="1254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Frequency 1</a:t>
            </a:r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3025968" y="4695762"/>
            <a:ext cx="1254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Frequency 2</a:t>
            </a:r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4009067" y="5048623"/>
            <a:ext cx="125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Duration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34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Making a Basic Tune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24" y="2042161"/>
            <a:ext cx="1623789" cy="4080291"/>
          </a:xfrm>
        </p:spPr>
      </p:pic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39"/>
          <a:stretch/>
        </p:blipFill>
        <p:spPr>
          <a:xfrm>
            <a:off x="3382296" y="2189646"/>
            <a:ext cx="3824748" cy="16396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60206" y="5045234"/>
            <a:ext cx="756911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32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addTone</a:t>
            </a:r>
            <a:r>
              <a:rPr lang="en-GB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(frequency, time)</a:t>
            </a:r>
          </a:p>
          <a:p>
            <a:pPr algn="ctr"/>
            <a:r>
              <a:rPr lang="en-GB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e.g. </a:t>
            </a:r>
            <a:r>
              <a:rPr lang="en-GB" sz="32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addTone</a:t>
            </a:r>
            <a:r>
              <a:rPr lang="en-GB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(500, 1)</a:t>
            </a:r>
            <a:endParaRPr lang="en-GB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Ton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8401" y="3647434"/>
            <a:ext cx="1268359" cy="126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7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 to you</a:t>
            </a:r>
            <a:r>
              <a:rPr lang="mr-IN" dirty="0" smtClean="0"/>
              <a:t>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Your task is to make a great tune in Python which can be added to our song. </a:t>
            </a:r>
          </a:p>
          <a:p>
            <a:r>
              <a:rPr lang="en-GB" dirty="0" smtClean="0"/>
              <a:t>Lows/highs</a:t>
            </a:r>
            <a:endParaRPr lang="en-GB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0505" r="49504" b="4302"/>
          <a:stretch/>
        </p:blipFill>
        <p:spPr>
          <a:xfrm>
            <a:off x="822959" y="3316337"/>
            <a:ext cx="8197377" cy="6157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147" y="3452916"/>
            <a:ext cx="3011622" cy="36251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4975844" y="3192546"/>
            <a:ext cx="245808" cy="2220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5715230" y="3220459"/>
            <a:ext cx="275303" cy="249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338011" y="3263361"/>
            <a:ext cx="275303" cy="249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41559" y="2712320"/>
            <a:ext cx="1254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Frequency 1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5701064" y="2708876"/>
            <a:ext cx="1254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mtClean="0"/>
              <a:t>Frequency 2</a:t>
            </a:r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6611858" y="3013830"/>
            <a:ext cx="1254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Duration</a:t>
            </a:r>
            <a:endParaRPr lang="en-GB" dirty="0"/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5" y="4055906"/>
            <a:ext cx="1623789" cy="408029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902483" y="216310"/>
            <a:ext cx="6339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Download the code: </a:t>
            </a:r>
            <a:r>
              <a:rPr lang="en-GB" sz="2400" dirty="0" smtClean="0">
                <a:hlinkClick r:id="rId5"/>
              </a:rPr>
              <a:t>www.penston.net/cc/tones.py</a:t>
            </a:r>
            <a:endParaRPr lang="en-GB" sz="2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512750" y="4354486"/>
            <a:ext cx="6507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000" b="1" dirty="0" smtClean="0">
                <a:solidFill>
                  <a:srgbClr val="FF0000"/>
                </a:solidFill>
              </a:rPr>
              <a:t>Warning: please be careful with the volume of these sounds through your headphones and especially high pitched ones. If it starts to hurt, turn it down.</a:t>
            </a:r>
          </a:p>
          <a:p>
            <a:pPr algn="just"/>
            <a:endParaRPr lang="en-GB" sz="2000" b="1" dirty="0">
              <a:solidFill>
                <a:srgbClr val="FF0000"/>
              </a:solidFill>
            </a:endParaRPr>
          </a:p>
          <a:p>
            <a:pPr algn="just"/>
            <a:r>
              <a:rPr lang="en-GB" sz="2000" b="1" dirty="0" smtClean="0">
                <a:solidFill>
                  <a:srgbClr val="FF0000"/>
                </a:solidFill>
              </a:rPr>
              <a:t>Also, please </a:t>
            </a:r>
            <a:r>
              <a:rPr lang="en-GB" sz="2000" b="1" i="1" u="sng" dirty="0" smtClean="0">
                <a:solidFill>
                  <a:srgbClr val="FF0000"/>
                </a:solidFill>
              </a:rPr>
              <a:t>do not use </a:t>
            </a:r>
            <a:r>
              <a:rPr lang="en-GB" sz="2000" b="1" dirty="0" smtClean="0">
                <a:solidFill>
                  <a:srgbClr val="FF0000"/>
                </a:solidFill>
              </a:rPr>
              <a:t>the Two Tone function if you suffer from epilepsy or heart problems.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02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sound?</a:t>
            </a:r>
            <a:endParaRPr lang="en-GB" dirty="0"/>
          </a:p>
        </p:txBody>
      </p:sp>
      <p:pic>
        <p:nvPicPr>
          <p:cNvPr id="5122" name="Picture 2" descr="ile:Audacity 2-1-2 running on Windows10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5" t="56887" r="4545" b="22359"/>
          <a:stretch/>
        </p:blipFill>
        <p:spPr bwMode="auto">
          <a:xfrm>
            <a:off x="2209468" y="2803726"/>
            <a:ext cx="4770784" cy="197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37922" y="5844208"/>
            <a:ext cx="3720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CC-Attrib-3.0 Peter Sampson </a:t>
            </a:r>
            <a:r>
              <a:rPr lang="en-GB" dirty="0" err="1" smtClean="0"/>
              <a:t>Eng</a:t>
            </a:r>
            <a:r>
              <a:rPr lang="en-GB" dirty="0" smtClean="0"/>
              <a:t> Wiki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09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sound?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2104" y="5685182"/>
            <a:ext cx="2741212" cy="412511"/>
          </a:xfrm>
        </p:spPr>
        <p:txBody>
          <a:bodyPr/>
          <a:lstStyle/>
          <a:p>
            <a:r>
              <a:rPr lang="en-GB" dirty="0" smtClean="0"/>
              <a:t>CC-Attrib-3.0 Audacity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6893" t="39130" r="23666" b="41594"/>
          <a:stretch/>
        </p:blipFill>
        <p:spPr>
          <a:xfrm>
            <a:off x="1727007" y="2822712"/>
            <a:ext cx="5735703" cy="232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Science</a:t>
            </a:r>
            <a:r>
              <a:rPr lang="mr-IN" dirty="0" smtClean="0"/>
              <a:t>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100" dirty="0"/>
              <a:t>Sound is created when there are vibrations moving through the air.</a:t>
            </a:r>
          </a:p>
          <a:p>
            <a:r>
              <a:rPr lang="en-GB" sz="2100" dirty="0"/>
              <a:t>These can be shown by a ‘wave’ of air pressure.</a:t>
            </a:r>
            <a:endParaRPr lang="en-GB" sz="2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759" y="2768360"/>
            <a:ext cx="2870200" cy="25186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052" y="5287009"/>
            <a:ext cx="1987826" cy="79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4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Sound Wave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73400" y="2512116"/>
            <a:ext cx="7409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solidFill>
                  <a:schemeClr val="bg1">
                    <a:lumMod val="50000"/>
                  </a:schemeClr>
                </a:solidFill>
              </a:rPr>
              <a:t>Pressure in the air</a:t>
            </a:r>
            <a:endParaRPr lang="en-GB" sz="13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400" y="4258918"/>
            <a:ext cx="7409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solidFill>
                  <a:schemeClr val="bg1">
                    <a:lumMod val="50000"/>
                  </a:schemeClr>
                </a:solidFill>
              </a:rPr>
              <a:t>Pressure in the air</a:t>
            </a:r>
            <a:endParaRPr lang="en-GB" sz="13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6573" y="2227039"/>
            <a:ext cx="29221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Frequency of wave: </a:t>
            </a:r>
            <a:r>
              <a:rPr lang="en-GB" sz="2400" i="1" dirty="0"/>
              <a:t>how many waves pass a point in a second.</a:t>
            </a:r>
          </a:p>
          <a:p>
            <a:endParaRPr lang="en-GB" sz="2400" dirty="0"/>
          </a:p>
          <a:p>
            <a:pPr algn="ctr"/>
            <a:r>
              <a:rPr lang="en-GB" sz="1500" dirty="0"/>
              <a:t>It is heard by humans as pitch.</a:t>
            </a:r>
            <a:endParaRPr lang="en-GB" sz="1500" dirty="0"/>
          </a:p>
        </p:txBody>
      </p:sp>
      <p:sp>
        <p:nvSpPr>
          <p:cNvPr id="10" name="TextBox 9"/>
          <p:cNvSpPr txBox="1"/>
          <p:nvPr/>
        </p:nvSpPr>
        <p:spPr>
          <a:xfrm>
            <a:off x="4097407" y="3927778"/>
            <a:ext cx="2385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/>
              <a:t>High pitch 6000Hz</a:t>
            </a:r>
            <a:endParaRPr lang="en-GB" sz="2700" dirty="0"/>
          </a:p>
        </p:txBody>
      </p:sp>
      <p:sp>
        <p:nvSpPr>
          <p:cNvPr id="12" name="TextBox 11"/>
          <p:cNvSpPr txBox="1"/>
          <p:nvPr/>
        </p:nvSpPr>
        <p:spPr>
          <a:xfrm>
            <a:off x="4097407" y="2512116"/>
            <a:ext cx="2385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dirty="0"/>
              <a:t>Low pitch </a:t>
            </a:r>
          </a:p>
          <a:p>
            <a:r>
              <a:rPr lang="en-GB" sz="2700" dirty="0"/>
              <a:t>80Hz</a:t>
            </a:r>
            <a:endParaRPr lang="en-GB" sz="2700" dirty="0"/>
          </a:p>
        </p:txBody>
      </p:sp>
      <p:pic>
        <p:nvPicPr>
          <p:cNvPr id="11" name="80h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39594" y="3318178"/>
            <a:ext cx="609600" cy="609600"/>
          </a:xfrm>
          <a:prstGeom prst="rect">
            <a:avLst/>
          </a:prstGeom>
        </p:spPr>
      </p:pic>
      <p:pic>
        <p:nvPicPr>
          <p:cNvPr id="13" name="6000h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39594" y="4756092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r="45508"/>
          <a:stretch/>
        </p:blipFill>
        <p:spPr>
          <a:xfrm>
            <a:off x="981457" y="2863648"/>
            <a:ext cx="2954439" cy="180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2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3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Combining Sound Waves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700" dirty="0"/>
              <a:t>Let’s get two random sound waves:</a:t>
            </a:r>
          </a:p>
          <a:p>
            <a:pPr lvl="1"/>
            <a:r>
              <a:rPr lang="en-GB" sz="2400" dirty="0"/>
              <a:t>440 Hz: </a:t>
            </a:r>
          </a:p>
          <a:p>
            <a:pPr lvl="1"/>
            <a:endParaRPr lang="en-GB" sz="2400" dirty="0"/>
          </a:p>
          <a:p>
            <a:pPr lvl="1"/>
            <a:endParaRPr lang="en-GB" sz="2400" dirty="0"/>
          </a:p>
          <a:p>
            <a:pPr lvl="1"/>
            <a:endParaRPr lang="en-GB" sz="2400" dirty="0"/>
          </a:p>
          <a:p>
            <a:pPr lvl="1"/>
            <a:r>
              <a:rPr lang="en-GB" sz="2400" dirty="0"/>
              <a:t>564 Hz:</a:t>
            </a:r>
            <a:endParaRPr lang="en-GB" sz="2400" dirty="0"/>
          </a:p>
        </p:txBody>
      </p:sp>
      <p:pic>
        <p:nvPicPr>
          <p:cNvPr id="4" name="440h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4811" y="3066167"/>
            <a:ext cx="609600" cy="609600"/>
          </a:xfrm>
          <a:prstGeom prst="rect">
            <a:avLst/>
          </a:prstGeom>
        </p:spPr>
      </p:pic>
      <p:pic>
        <p:nvPicPr>
          <p:cNvPr id="5" name="564hz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4811" y="4649471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5" b="4652"/>
          <a:stretch/>
        </p:blipFill>
        <p:spPr>
          <a:xfrm>
            <a:off x="2353001" y="4159526"/>
            <a:ext cx="3384937" cy="15717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00"/>
          <a:stretch/>
        </p:blipFill>
        <p:spPr>
          <a:xfrm>
            <a:off x="2353001" y="2586955"/>
            <a:ext cx="3384937" cy="1572572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8895" y="4062619"/>
            <a:ext cx="72754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99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 them together</a:t>
            </a:r>
            <a:r>
              <a:rPr lang="mr-IN" dirty="0" smtClean="0"/>
              <a:t>…</a:t>
            </a:r>
            <a:endParaRPr lang="en-GB" dirty="0"/>
          </a:p>
        </p:txBody>
      </p:sp>
      <p:pic>
        <p:nvPicPr>
          <p:cNvPr id="4" name="564hz combo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7416" y="1311436"/>
            <a:ext cx="609600" cy="609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03"/>
          <a:stretch/>
        </p:blipFill>
        <p:spPr>
          <a:xfrm>
            <a:off x="1221563" y="2399504"/>
            <a:ext cx="6746594" cy="315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7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Notice Any Similarities: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 descr="elated image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267" y="2811451"/>
            <a:ext cx="5077186" cy="187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52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212</TotalTime>
  <Words>909</Words>
  <Application>Microsoft Macintosh PowerPoint</Application>
  <PresentationFormat>On-screen Show (4:3)</PresentationFormat>
  <Paragraphs>141</Paragraphs>
  <Slides>27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Calibri</vt:lpstr>
      <vt:lpstr>Calibri Light</vt:lpstr>
      <vt:lpstr>Mangal</vt:lpstr>
      <vt:lpstr>Menlo</vt:lpstr>
      <vt:lpstr>Arial</vt:lpstr>
      <vt:lpstr>Retrospect</vt:lpstr>
      <vt:lpstr>Coding Club</vt:lpstr>
      <vt:lpstr>Sounds</vt:lpstr>
      <vt:lpstr>What is sound?</vt:lpstr>
      <vt:lpstr>What is sound?</vt:lpstr>
      <vt:lpstr>Some Science…</vt:lpstr>
      <vt:lpstr>Sound Wave</vt:lpstr>
      <vt:lpstr>Combining Sound Waves</vt:lpstr>
      <vt:lpstr>Add them together…</vt:lpstr>
      <vt:lpstr>Notice Any Similarities:</vt:lpstr>
      <vt:lpstr>Sound and Computers</vt:lpstr>
      <vt:lpstr>How do Computers Record sound?</vt:lpstr>
      <vt:lpstr>Sampling</vt:lpstr>
      <vt:lpstr>Storing sound files</vt:lpstr>
      <vt:lpstr>That’s it!</vt:lpstr>
      <vt:lpstr>While you get into that file:</vt:lpstr>
      <vt:lpstr>Make Your Own Sound Waves</vt:lpstr>
      <vt:lpstr>Making our own ’Music?’</vt:lpstr>
      <vt:lpstr>Coding Club Song</vt:lpstr>
      <vt:lpstr>Functions</vt:lpstr>
      <vt:lpstr>Last Week’s Code in a Function</vt:lpstr>
      <vt:lpstr>Last Week’s Code in a Function</vt:lpstr>
      <vt:lpstr>Usage</vt:lpstr>
      <vt:lpstr>Example</vt:lpstr>
      <vt:lpstr>Example</vt:lpstr>
      <vt:lpstr>Two Tones at Once</vt:lpstr>
      <vt:lpstr>Making a Basic Tune</vt:lpstr>
      <vt:lpstr>Over to you…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Penston</dc:creator>
  <cp:lastModifiedBy>mirella penston</cp:lastModifiedBy>
  <cp:revision>13</cp:revision>
  <dcterms:created xsi:type="dcterms:W3CDTF">2019-01-17T21:09:21Z</dcterms:created>
  <dcterms:modified xsi:type="dcterms:W3CDTF">2019-04-10T21:59:08Z</dcterms:modified>
</cp:coreProperties>
</file>