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7"/>
  </p:normalViewPr>
  <p:slideViewPr>
    <p:cSldViewPr snapToGrid="0" snapToObjects="1">
      <p:cViewPr varScale="1">
        <p:scale>
          <a:sx n="82" d="100"/>
          <a:sy n="82" d="100"/>
        </p:scale>
        <p:origin x="11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0050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52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013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6488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83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85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363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10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199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36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46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92970DB-D629-DB46-AB45-730B2778560B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08CC044-E9CD-D143-A5D8-9486A3A223BF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28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Coding Club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Friday 2</a:t>
            </a:r>
            <a:r>
              <a:rPr lang="en-GB" baseline="30000" dirty="0" smtClean="0"/>
              <a:t>nd</a:t>
            </a:r>
            <a:r>
              <a:rPr lang="en-GB" dirty="0" smtClean="0"/>
              <a:t> March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24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Or</a:t>
            </a:r>
            <a:r>
              <a:rPr lang="mr-IN" dirty="0" smtClean="0"/>
              <a:t>…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1994492"/>
            <a:ext cx="3517900" cy="3416300"/>
          </a:xfrm>
        </p:spPr>
      </p:pic>
    </p:spTree>
    <p:extLst>
      <p:ext uri="{BB962C8B-B14F-4D97-AF65-F5344CB8AC3E}">
        <p14:creationId xmlns:p14="http://schemas.microsoft.com/office/powerpoint/2010/main" val="1804179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Fizzbuzz</a:t>
            </a:r>
            <a:r>
              <a:rPr lang="en-GB" dirty="0" smtClean="0"/>
              <a:t>: A Coding Challenge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2513825" cy="4023360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Today, we will be doing a coding challenge as you told me you wanted at the end of the last half term.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I will leave you all to independently work on a game called </a:t>
            </a:r>
            <a:r>
              <a:rPr lang="en-GB" dirty="0" err="1" smtClean="0"/>
              <a:t>Fizzbuzz</a:t>
            </a:r>
            <a:r>
              <a:rPr lang="en-GB" dirty="0" smtClean="0"/>
              <a:t>. You might have already heard of it.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697" y="1992824"/>
            <a:ext cx="9779000" cy="4254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42142" y="3419940"/>
            <a:ext cx="342202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What are the rules of  </a:t>
            </a:r>
            <a:r>
              <a:rPr lang="en-GB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Fizzbuzz</a:t>
            </a:r>
            <a:r>
              <a:rPr lang="en-GB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  <a:endParaRPr lang="en-GB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683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Fizzbuzz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3645201" cy="4023360"/>
          </a:xfrm>
        </p:spPr>
        <p:txBody>
          <a:bodyPr/>
          <a:lstStyle/>
          <a:p>
            <a:r>
              <a:rPr lang="en-GB" dirty="0" err="1" smtClean="0"/>
              <a:t>Fizzbuzz</a:t>
            </a:r>
            <a:r>
              <a:rPr lang="en-GB" dirty="0" smtClean="0"/>
              <a:t> is often used as a test for programmers when they try to get a job. It allows employers to see </a:t>
            </a:r>
            <a:r>
              <a:rPr lang="en-GB" b="1" dirty="0" smtClean="0"/>
              <a:t>how</a:t>
            </a:r>
            <a:r>
              <a:rPr lang="en-GB" dirty="0" smtClean="0"/>
              <a:t> you programme.</a:t>
            </a:r>
          </a:p>
          <a:p>
            <a:pPr algn="ctr"/>
            <a:r>
              <a:rPr lang="en-GB" sz="2400" b="1" i="1" dirty="0" smtClean="0">
                <a:solidFill>
                  <a:srgbClr val="0070C0"/>
                </a:solidFill>
              </a:rPr>
              <a:t>When you write code, do you quickly throw something together or do you plan for the future and consider changes that might be made in years to come?</a:t>
            </a:r>
            <a:endParaRPr lang="en-GB" sz="2400" b="1" i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26480" y="1845734"/>
            <a:ext cx="481997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The Game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Count the numbers up to 100.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If the number is a multiple of 3, print ”Fizz”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If the number is a multiple of 5, print ”Buzz”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If the number is a multiple of both 3 and 5, print ”</a:t>
            </a:r>
            <a:r>
              <a:rPr lang="en-GB" sz="2400" dirty="0" err="1" smtClean="0"/>
              <a:t>Fizzbuzz</a:t>
            </a:r>
            <a:r>
              <a:rPr lang="en-GB" sz="2400" dirty="0" smtClean="0"/>
              <a:t>”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Otherwise print just the number.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Next number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10442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Modulo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b="1" dirty="0" smtClean="0"/>
              <a:t>How can we tell if a number is in the three times table?</a:t>
            </a:r>
          </a:p>
          <a:p>
            <a:pPr lvl="1"/>
            <a:r>
              <a:rPr lang="en-GB" sz="3200" dirty="0" smtClean="0"/>
              <a:t>Check it against a list of numbers from the three times table.</a:t>
            </a:r>
          </a:p>
          <a:p>
            <a:pPr lvl="1"/>
            <a:r>
              <a:rPr lang="en-GB" sz="3200" dirty="0" smtClean="0"/>
              <a:t>Divide it by three and see if the rounded number equals the original number.</a:t>
            </a:r>
          </a:p>
          <a:p>
            <a:pPr lvl="1"/>
            <a:r>
              <a:rPr lang="en-GB" sz="3200" dirty="0" smtClean="0"/>
              <a:t>Use floor division and see if this equals the floating point division of a number.</a:t>
            </a:r>
          </a:p>
          <a:p>
            <a:pPr lvl="1"/>
            <a:r>
              <a:rPr lang="en-GB" sz="3200" dirty="0" smtClean="0"/>
              <a:t>Find if the remainder equals zero?</a:t>
            </a:r>
            <a:endParaRPr lang="en-GB" sz="3200" dirty="0"/>
          </a:p>
        </p:txBody>
      </p:sp>
      <p:sp>
        <p:nvSpPr>
          <p:cNvPr id="4" name="Multiply 3"/>
          <p:cNvSpPr/>
          <p:nvPr/>
        </p:nvSpPr>
        <p:spPr>
          <a:xfrm>
            <a:off x="2929179" y="2712204"/>
            <a:ext cx="960894" cy="80591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Multiply 4"/>
          <p:cNvSpPr/>
          <p:nvPr/>
        </p:nvSpPr>
        <p:spPr>
          <a:xfrm>
            <a:off x="4972373" y="3636534"/>
            <a:ext cx="960894" cy="80591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Multiply 5"/>
          <p:cNvSpPr/>
          <p:nvPr/>
        </p:nvSpPr>
        <p:spPr>
          <a:xfrm>
            <a:off x="5295254" y="4550820"/>
            <a:ext cx="960894" cy="80591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-Shape 6"/>
          <p:cNvSpPr/>
          <p:nvPr/>
        </p:nvSpPr>
        <p:spPr>
          <a:xfrm rot="2722256" flipH="1">
            <a:off x="7287259" y="4506744"/>
            <a:ext cx="655917" cy="1865478"/>
          </a:xfrm>
          <a:prstGeom prst="corne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50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Modulo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dirty="0" smtClean="0"/>
              <a:t>The modulo operator finds the remainder of a number.</a:t>
            </a:r>
            <a:endParaRPr lang="en-GB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36028" y="2601310"/>
            <a:ext cx="835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/>
              <a:t>e.g</a:t>
            </a:r>
            <a:endParaRPr lang="en-GB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734207" y="2770587"/>
            <a:ext cx="4603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15 % 4</a:t>
            </a:r>
            <a:endParaRPr lang="en-GB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734207" y="2349062"/>
                <a:ext cx="80877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charset="0"/>
                        </a:rPr>
                        <m:t>𝑛𝑢𝑚𝑏𝑒𝑟</m:t>
                      </m:r>
                      <m:r>
                        <a:rPr lang="en-GB" b="0" i="1" smtClean="0">
                          <a:latin typeface="Cambria Math" charset="0"/>
                        </a:rPr>
                        <m:t> </m:t>
                      </m:r>
                      <m:r>
                        <a:rPr lang="en-GB" b="0" i="1" smtClean="0">
                          <a:latin typeface="Cambria Math" charset="0"/>
                        </a:rPr>
                        <m:t>𝑡𝑜</m:t>
                      </m:r>
                      <m:r>
                        <a:rPr lang="en-GB" b="0" i="1" smtClean="0">
                          <a:latin typeface="Cambria Math" charset="0"/>
                        </a:rPr>
                        <m:t> </m:t>
                      </m:r>
                      <m:r>
                        <a:rPr lang="en-GB" b="0" i="1" smtClean="0">
                          <a:latin typeface="Cambria Math" charset="0"/>
                        </a:rPr>
                        <m:t>𝑐h𝑒𝑐𝑘</m:t>
                      </m:r>
                      <m:r>
                        <a:rPr lang="en-GB" b="0" i="1" smtClean="0">
                          <a:latin typeface="Cambria Math" charset="0"/>
                        </a:rPr>
                        <m:t>  %  </m:t>
                      </m:r>
                      <m:r>
                        <a:rPr lang="en-GB" b="0" i="1" smtClean="0">
                          <a:latin typeface="Cambria Math" charset="0"/>
                        </a:rPr>
                        <m:t>𝑡𝑖𝑚𝑒𝑠</m:t>
                      </m:r>
                      <m:r>
                        <a:rPr lang="en-GB" b="0" i="1" smtClean="0">
                          <a:latin typeface="Cambria Math" charset="0"/>
                        </a:rPr>
                        <m:t> </m:t>
                      </m:r>
                      <m:r>
                        <a:rPr lang="en-GB" b="0" i="1" smtClean="0">
                          <a:latin typeface="Cambria Math" charset="0"/>
                        </a:rPr>
                        <m:t>𝑡𝑎𝑏𝑙𝑒</m:t>
                      </m:r>
                      <m:r>
                        <a:rPr lang="en-GB" b="0" i="1" smtClean="0">
                          <a:latin typeface="Cambria Math" charset="0"/>
                        </a:rPr>
                        <m:t> = </m:t>
                      </m:r>
                      <m:r>
                        <a:rPr lang="en-GB" b="0" i="1" smtClean="0">
                          <a:latin typeface="Cambria Math" charset="0"/>
                        </a:rPr>
                        <m:t>𝑟𝑒𝑚𝑎𝑖𝑛𝑑𝑒𝑟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4207" y="2349062"/>
                <a:ext cx="8087710" cy="369332"/>
              </a:xfrm>
              <a:prstGeom prst="rect">
                <a:avLst/>
              </a:prstGeom>
              <a:blipFill rotWithShape="0">
                <a:blip r:embed="rId3"/>
                <a:stretch>
                  <a:fillRect t="-95082" b="-1213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1734208" y="3586847"/>
            <a:ext cx="2995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Let’s write out the 4 times table:</a:t>
            </a:r>
          </a:p>
          <a:p>
            <a:r>
              <a:rPr lang="en-GB" sz="2400" dirty="0" smtClean="0"/>
              <a:t>4</a:t>
            </a:r>
          </a:p>
          <a:p>
            <a:r>
              <a:rPr lang="en-GB" sz="2400" dirty="0" smtClean="0"/>
              <a:t>8</a:t>
            </a:r>
          </a:p>
          <a:p>
            <a:r>
              <a:rPr lang="en-GB" sz="2400" dirty="0" smtClean="0"/>
              <a:t>12</a:t>
            </a:r>
          </a:p>
          <a:p>
            <a:r>
              <a:rPr lang="en-GB" sz="2400" dirty="0" smtClean="0"/>
              <a:t>16</a:t>
            </a:r>
            <a:endParaRPr lang="en-GB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219963" y="4351283"/>
            <a:ext cx="1813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 smtClean="0"/>
              <a:t>15</a:t>
            </a:r>
            <a:endParaRPr lang="en-GB" dirty="0"/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flipH="1">
            <a:off x="2144110" y="5013003"/>
            <a:ext cx="3075853" cy="441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608084" y="5013003"/>
            <a:ext cx="693683" cy="441866"/>
          </a:xfrm>
          <a:prstGeom prst="ellipse">
            <a:avLst/>
          </a:prstGeom>
          <a:solidFill>
            <a:srgbClr val="00B0F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c 12"/>
          <p:cNvSpPr/>
          <p:nvPr/>
        </p:nvSpPr>
        <p:spPr>
          <a:xfrm rot="20257298">
            <a:off x="-441141" y="5038678"/>
            <a:ext cx="5994453" cy="1655379"/>
          </a:xfrm>
          <a:prstGeom prst="arc">
            <a:avLst>
              <a:gd name="adj1" fmla="val 16200000"/>
              <a:gd name="adj2" fmla="val 21420912"/>
            </a:avLst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24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Modulo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dirty="0" smtClean="0"/>
              <a:t>The modulo operator finds the remainder of a number.</a:t>
            </a:r>
            <a:endParaRPr lang="en-GB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36028" y="2601310"/>
            <a:ext cx="835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/>
              <a:t>e.g</a:t>
            </a:r>
            <a:endParaRPr lang="en-GB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734207" y="2770587"/>
            <a:ext cx="4603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15 % 4</a:t>
            </a:r>
            <a:endParaRPr lang="en-GB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734207" y="2349062"/>
                <a:ext cx="80877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charset="0"/>
                        </a:rPr>
                        <m:t>𝑛𝑢𝑚𝑏𝑒𝑟</m:t>
                      </m:r>
                      <m:r>
                        <a:rPr lang="en-GB" b="0" i="1" smtClean="0">
                          <a:latin typeface="Cambria Math" charset="0"/>
                        </a:rPr>
                        <m:t> </m:t>
                      </m:r>
                      <m:r>
                        <a:rPr lang="en-GB" b="0" i="1" smtClean="0">
                          <a:latin typeface="Cambria Math" charset="0"/>
                        </a:rPr>
                        <m:t>𝑡𝑜</m:t>
                      </m:r>
                      <m:r>
                        <a:rPr lang="en-GB" b="0" i="1" smtClean="0">
                          <a:latin typeface="Cambria Math" charset="0"/>
                        </a:rPr>
                        <m:t> </m:t>
                      </m:r>
                      <m:r>
                        <a:rPr lang="en-GB" b="0" i="1" smtClean="0">
                          <a:latin typeface="Cambria Math" charset="0"/>
                        </a:rPr>
                        <m:t>𝑐h𝑒𝑐𝑘</m:t>
                      </m:r>
                      <m:r>
                        <a:rPr lang="en-GB" b="0" i="1" smtClean="0">
                          <a:latin typeface="Cambria Math" charset="0"/>
                        </a:rPr>
                        <m:t>  %  </m:t>
                      </m:r>
                      <m:r>
                        <a:rPr lang="en-GB" b="0" i="1" smtClean="0">
                          <a:latin typeface="Cambria Math" charset="0"/>
                        </a:rPr>
                        <m:t>𝑡𝑖𝑚𝑒𝑠</m:t>
                      </m:r>
                      <m:r>
                        <a:rPr lang="en-GB" b="0" i="1" smtClean="0">
                          <a:latin typeface="Cambria Math" charset="0"/>
                        </a:rPr>
                        <m:t> </m:t>
                      </m:r>
                      <m:r>
                        <a:rPr lang="en-GB" b="0" i="1" smtClean="0">
                          <a:latin typeface="Cambria Math" charset="0"/>
                        </a:rPr>
                        <m:t>𝑡𝑎𝑏𝑙𝑒</m:t>
                      </m:r>
                      <m:r>
                        <a:rPr lang="en-GB" b="0" i="1" smtClean="0">
                          <a:latin typeface="Cambria Math" charset="0"/>
                        </a:rPr>
                        <m:t> = </m:t>
                      </m:r>
                      <m:r>
                        <a:rPr lang="en-GB" b="0" i="1" smtClean="0">
                          <a:latin typeface="Cambria Math" charset="0"/>
                        </a:rPr>
                        <m:t>𝑟𝑒𝑚𝑎𝑖𝑛𝑑𝑒𝑟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4207" y="2349062"/>
                <a:ext cx="8087710" cy="369332"/>
              </a:xfrm>
              <a:prstGeom prst="rect">
                <a:avLst/>
              </a:prstGeom>
              <a:blipFill rotWithShape="0">
                <a:blip r:embed="rId2"/>
                <a:stretch>
                  <a:fillRect t="-95082" b="-1213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1734208" y="3586847"/>
            <a:ext cx="2995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Let’s write out the 4 times table:</a:t>
            </a:r>
          </a:p>
          <a:p>
            <a:r>
              <a:rPr lang="en-GB" sz="2400" dirty="0" smtClean="0"/>
              <a:t>4</a:t>
            </a:r>
          </a:p>
          <a:p>
            <a:r>
              <a:rPr lang="en-GB" sz="2400" dirty="0" smtClean="0"/>
              <a:t>8</a:t>
            </a:r>
          </a:p>
          <a:p>
            <a:r>
              <a:rPr lang="en-GB" sz="2400" dirty="0" smtClean="0"/>
              <a:t>12</a:t>
            </a:r>
          </a:p>
          <a:p>
            <a:r>
              <a:rPr lang="en-GB" sz="2400" dirty="0" smtClean="0"/>
              <a:t>16</a:t>
            </a:r>
            <a:endParaRPr lang="en-GB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219963" y="4351283"/>
            <a:ext cx="1813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/>
              <a:t>3</a:t>
            </a:r>
            <a:endParaRPr lang="en-GB" dirty="0"/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flipH="1">
            <a:off x="2144111" y="5013003"/>
            <a:ext cx="3075852" cy="441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608084" y="5013003"/>
            <a:ext cx="693683" cy="441866"/>
          </a:xfrm>
          <a:prstGeom prst="ellipse">
            <a:avLst/>
          </a:prstGeom>
          <a:solidFill>
            <a:srgbClr val="00B0F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c 12"/>
          <p:cNvSpPr/>
          <p:nvPr/>
        </p:nvSpPr>
        <p:spPr>
          <a:xfrm rot="20257298">
            <a:off x="-441141" y="5038678"/>
            <a:ext cx="5994453" cy="1655379"/>
          </a:xfrm>
          <a:prstGeom prst="arc">
            <a:avLst>
              <a:gd name="adj1" fmla="val 16200000"/>
              <a:gd name="adj2" fmla="val 21420912"/>
            </a:avLst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2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would this look in Python?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71" y="2098700"/>
            <a:ext cx="3058018" cy="546075"/>
          </a:xfrm>
        </p:spPr>
      </p:pic>
      <p:cxnSp>
        <p:nvCxnSpPr>
          <p:cNvPr id="6" name="Straight Arrow Connector 5"/>
          <p:cNvCxnSpPr>
            <a:stCxn id="4" idx="2"/>
          </p:cNvCxnSpPr>
          <p:nvPr/>
        </p:nvCxnSpPr>
        <p:spPr>
          <a:xfrm flipH="1">
            <a:off x="4597471" y="2644775"/>
            <a:ext cx="1529009" cy="1012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6126480" y="2644775"/>
            <a:ext cx="1529008" cy="9731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106795" y="3673876"/>
            <a:ext cx="201968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True</a:t>
            </a:r>
          </a:p>
          <a:p>
            <a:r>
              <a:rPr lang="en-GB" sz="2800" i="1" dirty="0" smtClean="0"/>
              <a:t>Run code</a:t>
            </a:r>
            <a:endParaRPr lang="en-GB" sz="28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7381661" y="3659516"/>
            <a:ext cx="20196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False</a:t>
            </a:r>
          </a:p>
          <a:p>
            <a:r>
              <a:rPr lang="en-GB" sz="2800" i="1" dirty="0" smtClean="0"/>
              <a:t>Don’t run code</a:t>
            </a:r>
            <a:endParaRPr lang="en-GB" sz="12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7409792" y="2051401"/>
            <a:ext cx="725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Menlo" charset="0"/>
                <a:ea typeface="Menlo" charset="0"/>
                <a:cs typeface="Menlo" charset="0"/>
              </a:rPr>
              <a:t>:</a:t>
            </a:r>
            <a:endParaRPr lang="en-GB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74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 to you</a:t>
            </a:r>
            <a:r>
              <a:rPr lang="mr-IN" dirty="0" smtClean="0"/>
              <a:t>…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1737360"/>
            <a:ext cx="481997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The Game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Count the numbers up to 100.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If the number is a multiple of 3, print ”Fizz”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If the number is a multiple of 5, print ”Buzz”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If the number is a multiple of both 3 and 5, print ”</a:t>
            </a:r>
            <a:r>
              <a:rPr lang="en-GB" sz="2400" dirty="0" err="1" smtClean="0"/>
              <a:t>Fizzbuzz</a:t>
            </a:r>
            <a:r>
              <a:rPr lang="en-GB" sz="2400" dirty="0" smtClean="0"/>
              <a:t>”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Otherwise print just the number.</a:t>
            </a:r>
          </a:p>
          <a:p>
            <a:pPr marL="342900" indent="-342900">
              <a:buAutoNum type="arabicParenR"/>
            </a:pPr>
            <a:r>
              <a:rPr lang="en-GB" sz="2400" dirty="0" smtClean="0"/>
              <a:t>Next number</a:t>
            </a:r>
            <a:endParaRPr lang="en-GB" sz="24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495393" y="1924562"/>
            <a:ext cx="4660287" cy="4023360"/>
          </a:xfrm>
        </p:spPr>
        <p:txBody>
          <a:bodyPr>
            <a:normAutofit/>
          </a:bodyPr>
          <a:lstStyle/>
          <a:p>
            <a:pPr algn="ctr"/>
            <a:r>
              <a:rPr lang="en-GB" sz="3200" dirty="0" smtClean="0"/>
              <a:t>The modulo operator finds the remainder of a number.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166067" y="2879844"/>
                <a:ext cx="53189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charset="0"/>
                        </a:rPr>
                        <m:t>𝑛𝑢𝑚𝑏𝑒𝑟</m:t>
                      </m:r>
                      <m:r>
                        <a:rPr lang="en-GB" b="0" i="1" smtClean="0">
                          <a:latin typeface="Cambria Math" charset="0"/>
                        </a:rPr>
                        <m:t> </m:t>
                      </m:r>
                      <m:r>
                        <a:rPr lang="en-GB" b="0" i="1" smtClean="0">
                          <a:latin typeface="Cambria Math" charset="0"/>
                        </a:rPr>
                        <m:t>𝑡𝑜</m:t>
                      </m:r>
                      <m:r>
                        <a:rPr lang="en-GB" b="0" i="1" smtClean="0">
                          <a:latin typeface="Cambria Math" charset="0"/>
                        </a:rPr>
                        <m:t> </m:t>
                      </m:r>
                      <m:r>
                        <a:rPr lang="en-GB" b="0" i="1" smtClean="0">
                          <a:latin typeface="Cambria Math" charset="0"/>
                        </a:rPr>
                        <m:t>𝑐h𝑒𝑐𝑘</m:t>
                      </m:r>
                      <m:r>
                        <a:rPr lang="en-GB" b="0" i="1" smtClean="0">
                          <a:latin typeface="Cambria Math" charset="0"/>
                        </a:rPr>
                        <m:t>  %  </m:t>
                      </m:r>
                      <m:r>
                        <a:rPr lang="en-GB" b="0" i="1" smtClean="0">
                          <a:latin typeface="Cambria Math" charset="0"/>
                        </a:rPr>
                        <m:t>𝑡𝑖𝑚𝑒𝑠</m:t>
                      </m:r>
                      <m:r>
                        <a:rPr lang="en-GB" b="0" i="1" smtClean="0">
                          <a:latin typeface="Cambria Math" charset="0"/>
                        </a:rPr>
                        <m:t> </m:t>
                      </m:r>
                      <m:r>
                        <a:rPr lang="en-GB" b="0" i="1" smtClean="0">
                          <a:latin typeface="Cambria Math" charset="0"/>
                        </a:rPr>
                        <m:t>𝑡𝑎𝑏𝑙𝑒</m:t>
                      </m:r>
                      <m:r>
                        <a:rPr lang="en-GB" b="0" i="1" smtClean="0">
                          <a:latin typeface="Cambria Math" charset="0"/>
                        </a:rPr>
                        <m:t> = </m:t>
                      </m:r>
                      <m:r>
                        <a:rPr lang="en-GB" b="0" i="1" smtClean="0">
                          <a:latin typeface="Cambria Math" charset="0"/>
                        </a:rPr>
                        <m:t>𝑟𝑒𝑚𝑎𝑖𝑛𝑑𝑒𝑟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6067" y="2879844"/>
                <a:ext cx="5318937" cy="369332"/>
              </a:xfrm>
              <a:prstGeom prst="rect">
                <a:avLst/>
              </a:prstGeom>
              <a:blipFill rotWithShape="0">
                <a:blip r:embed="rId2"/>
                <a:stretch>
                  <a:fillRect t="-95082" b="-1213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6495393" y="3936242"/>
            <a:ext cx="49896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Hint:</a:t>
            </a:r>
          </a:p>
          <a:p>
            <a:pPr marL="342900" indent="-342900">
              <a:buFont typeface="Arial" charset="0"/>
              <a:buChar char="•"/>
            </a:pPr>
            <a:r>
              <a:rPr lang="en-GB" sz="2000" dirty="0" smtClean="0"/>
              <a:t>Count numbers to 100 using a </a:t>
            </a:r>
            <a:r>
              <a:rPr lang="en-GB" sz="2000" dirty="0" smtClean="0">
                <a:solidFill>
                  <a:srgbClr val="7030A0"/>
                </a:solidFill>
              </a:rPr>
              <a:t>for</a:t>
            </a:r>
            <a:r>
              <a:rPr lang="en-GB" sz="2000" dirty="0" smtClean="0"/>
              <a:t> </a:t>
            </a:r>
            <a:r>
              <a:rPr lang="en-GB" sz="2000" dirty="0" smtClean="0">
                <a:solidFill>
                  <a:srgbClr val="7030A0"/>
                </a:solidFill>
              </a:rPr>
              <a:t>loop</a:t>
            </a:r>
            <a:r>
              <a:rPr lang="en-GB" sz="2000" dirty="0" smtClean="0"/>
              <a:t>.</a:t>
            </a:r>
          </a:p>
          <a:p>
            <a:pPr marL="342900" indent="-342900">
              <a:buFont typeface="Arial" charset="0"/>
              <a:buChar char="•"/>
            </a:pPr>
            <a:r>
              <a:rPr lang="en-GB" sz="2000" dirty="0" smtClean="0"/>
              <a:t>Check if the numbers are multiples using an </a:t>
            </a:r>
            <a:r>
              <a:rPr lang="en-GB" sz="2000" dirty="0" smtClean="0">
                <a:solidFill>
                  <a:srgbClr val="7030A0"/>
                </a:solidFill>
              </a:rPr>
              <a:t>IF statement.</a:t>
            </a:r>
          </a:p>
          <a:p>
            <a:pPr marL="342900" indent="-342900">
              <a:buFont typeface="Arial" charset="0"/>
              <a:buChar char="•"/>
            </a:pPr>
            <a:r>
              <a:rPr lang="en-GB" sz="2000" dirty="0" smtClean="0">
                <a:solidFill>
                  <a:srgbClr val="7030A0"/>
                </a:solidFill>
              </a:rPr>
              <a:t>Use Modulo </a:t>
            </a:r>
            <a:r>
              <a:rPr lang="en-GB" sz="2000" dirty="0" smtClean="0"/>
              <a:t>to see if the numbers are exactly in the times table. Remainder 0.</a:t>
            </a:r>
          </a:p>
        </p:txBody>
      </p:sp>
      <p:pic>
        <p:nvPicPr>
          <p:cNvPr id="8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2" t="8108" b="82701"/>
          <a:stretch/>
        </p:blipFill>
        <p:spPr>
          <a:xfrm rot="244704">
            <a:off x="7784146" y="4017797"/>
            <a:ext cx="3816156" cy="278970"/>
          </a:xfrm>
          <a:prstGeom prst="rect">
            <a:avLst/>
          </a:prstGeom>
        </p:spPr>
      </p:pic>
      <p:pic>
        <p:nvPicPr>
          <p:cNvPr id="9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29" b="90730"/>
          <a:stretch/>
        </p:blipFill>
        <p:spPr>
          <a:xfrm rot="21041953">
            <a:off x="6818413" y="3468537"/>
            <a:ext cx="2870286" cy="27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6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Code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2466099"/>
            <a:ext cx="4330700" cy="3035300"/>
          </a:xfrm>
        </p:spPr>
      </p:pic>
    </p:spTree>
    <p:extLst>
      <p:ext uri="{BB962C8B-B14F-4D97-AF65-F5344CB8AC3E}">
        <p14:creationId xmlns:p14="http://schemas.microsoft.com/office/powerpoint/2010/main" val="103667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4638</TotalTime>
  <Words>463</Words>
  <Application>Microsoft Macintosh PowerPoint</Application>
  <PresentationFormat>Widescreen</PresentationFormat>
  <Paragraphs>67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Calibri</vt:lpstr>
      <vt:lpstr>Calibri Light</vt:lpstr>
      <vt:lpstr>Cambria Math</vt:lpstr>
      <vt:lpstr>Mangal</vt:lpstr>
      <vt:lpstr>Menlo</vt:lpstr>
      <vt:lpstr>Arial</vt:lpstr>
      <vt:lpstr>Retrospect</vt:lpstr>
      <vt:lpstr>Coding Club</vt:lpstr>
      <vt:lpstr>Fizzbuzz: A Coding Challenge</vt:lpstr>
      <vt:lpstr>Fizzbuzz</vt:lpstr>
      <vt:lpstr>Modulo</vt:lpstr>
      <vt:lpstr>Modulo</vt:lpstr>
      <vt:lpstr>Modulo</vt:lpstr>
      <vt:lpstr>How would this look in Python?</vt:lpstr>
      <vt:lpstr>Over to you…</vt:lpstr>
      <vt:lpstr>The Code</vt:lpstr>
      <vt:lpstr>Or…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Microsoft Office User</cp:lastModifiedBy>
  <cp:revision>6</cp:revision>
  <dcterms:created xsi:type="dcterms:W3CDTF">2018-02-26T19:20:22Z</dcterms:created>
  <dcterms:modified xsi:type="dcterms:W3CDTF">2019-04-09T23:04:13Z</dcterms:modified>
</cp:coreProperties>
</file>