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67" r:id="rId4"/>
    <p:sldId id="258" r:id="rId5"/>
    <p:sldId id="259" r:id="rId6"/>
    <p:sldId id="262" r:id="rId7"/>
    <p:sldId id="260" r:id="rId8"/>
    <p:sldId id="261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30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22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67812-C3D5-5743-96D2-754FEB345F65}" type="datetimeFigureOut">
              <a:rPr lang="en-US" smtClean="0"/>
              <a:t>4/13/20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8E47-3E7A-764E-B95D-3FABFA9C336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2068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67812-C3D5-5743-96D2-754FEB345F65}" type="datetimeFigureOut">
              <a:rPr lang="en-US" smtClean="0"/>
              <a:t>4/13/20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8E47-3E7A-764E-B95D-3FABFA9C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42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14781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67812-C3D5-5743-96D2-754FEB345F65}" type="datetimeFigureOut">
              <a:rPr lang="en-US" smtClean="0"/>
              <a:t>4/13/20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8E47-3E7A-764E-B95D-3FABFA9C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165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67812-C3D5-5743-96D2-754FEB345F65}" type="datetimeFigureOut">
              <a:rPr lang="en-US" smtClean="0"/>
              <a:t>4/13/20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8E47-3E7A-764E-B95D-3FABFA9C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770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67812-C3D5-5743-96D2-754FEB345F65}" type="datetimeFigureOut">
              <a:rPr lang="en-US" smtClean="0"/>
              <a:t>4/13/20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8E47-3E7A-764E-B95D-3FABFA9C336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267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8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67812-C3D5-5743-96D2-754FEB345F65}" type="datetimeFigureOut">
              <a:rPr lang="en-US" smtClean="0"/>
              <a:t>4/13/20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8E47-3E7A-764E-B95D-3FABFA9C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302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67812-C3D5-5743-96D2-754FEB345F65}" type="datetimeFigureOut">
              <a:rPr lang="en-US" smtClean="0"/>
              <a:t>4/13/20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8E47-3E7A-764E-B95D-3FABFA9C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421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67812-C3D5-5743-96D2-754FEB345F65}" type="datetimeFigureOut">
              <a:rPr lang="en-US" smtClean="0"/>
              <a:t>4/13/20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8E47-3E7A-764E-B95D-3FABFA9C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350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67812-C3D5-5743-96D2-754FEB345F65}" type="datetimeFigureOut">
              <a:rPr lang="en-US" smtClean="0"/>
              <a:t>4/13/20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8E47-3E7A-764E-B95D-3FABFA9C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719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8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5" y="6459788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5D67812-C3D5-5743-96D2-754FEB345F65}" type="datetimeFigureOut">
              <a:rPr lang="en-US" smtClean="0"/>
              <a:t>4/13/20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D68E47-3E7A-764E-B95D-3FABFA9C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195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67812-C3D5-5743-96D2-754FEB345F65}" type="datetimeFigureOut">
              <a:rPr lang="en-US" smtClean="0"/>
              <a:t>4/13/20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8E47-3E7A-764E-B95D-3FABFA9C3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714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7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2" y="6459788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55D67812-C3D5-5743-96D2-754FEB345F65}" type="datetimeFigureOut">
              <a:rPr lang="en-US" smtClean="0"/>
              <a:t>4/13/20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59788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5" y="6459788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46D68E47-3E7A-764E-B95D-3FABFA9C336E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020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50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70FCA-5A4D-154A-93BE-A9EC09B11C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 Club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4438A9-CC56-CF4D-997B-5806160F35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14</a:t>
            </a:r>
            <a:r>
              <a:rPr lang="en-US" baseline="30000" dirty="0"/>
              <a:t>th</a:t>
            </a:r>
            <a:r>
              <a:rPr lang="en-US" dirty="0"/>
              <a:t> June 2019</a:t>
            </a:r>
          </a:p>
        </p:txBody>
      </p:sp>
    </p:spTree>
    <p:extLst>
      <p:ext uri="{BB962C8B-B14F-4D97-AF65-F5344CB8AC3E}">
        <p14:creationId xmlns:p14="http://schemas.microsoft.com/office/powerpoint/2010/main" val="3543365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0F637-26F1-8247-8D25-A61AD0B3C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should we do this?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8DABA-7F8F-D14C-99AA-9C0AB38B5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3200" dirty="0"/>
              <a:t>Make an HTTP request to the webcam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sz="3200" dirty="0"/>
              <a:t>Receive the data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200" dirty="0"/>
              <a:t>Save the data into a .jpeg file</a:t>
            </a:r>
          </a:p>
          <a:p>
            <a:pPr marL="457200" indent="-457200">
              <a:buFont typeface="+mj-lt"/>
              <a:buAutoNum type="arabicPeriod"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It’s on the Coding Club website </a:t>
            </a:r>
            <a:r>
              <a:rPr lang="en-US" sz="3200" dirty="0" err="1"/>
              <a:t>penston.net</a:t>
            </a:r>
            <a:r>
              <a:rPr lang="en-US" sz="3200" dirty="0"/>
              <a:t>/cc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55793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6AC7B-CB69-624F-9017-32164C81D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42E66CD-F565-214A-B6BA-B80E9A4E25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2960" y="2498150"/>
            <a:ext cx="11719903" cy="3060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582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3AACC-B2D9-AF41-8FBD-015601B08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 Requests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A6F64B-C09C-D840-8B6C-E15747CC1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099" y="1845734"/>
            <a:ext cx="7543801" cy="4023360"/>
          </a:xfrm>
        </p:spPr>
        <p:txBody>
          <a:bodyPr/>
          <a:lstStyle/>
          <a:p>
            <a:r>
              <a:rPr lang="en-US" dirty="0"/>
              <a:t>Last week we played with the Coding Club Car. We will come back to this later this half term.</a:t>
            </a:r>
          </a:p>
          <a:p>
            <a:endParaRPr lang="en-US" dirty="0"/>
          </a:p>
          <a:p>
            <a:r>
              <a:rPr lang="en-US" dirty="0"/>
              <a:t>Today, we are going to look at HTTP requests and how computers communicate over the internet.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2AD4FA-6AE2-0345-B933-F0B53339C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0640" y="3429000"/>
            <a:ext cx="4373110" cy="30915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0CB74E-CAC7-344F-9E8B-8D9173A0B0B0}"/>
              </a:ext>
            </a:extLst>
          </p:cNvPr>
          <p:cNvSpPr txBox="1"/>
          <p:nvPr/>
        </p:nvSpPr>
        <p:spPr>
          <a:xfrm>
            <a:off x="1962146" y="5792799"/>
            <a:ext cx="2679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OPEN IDLE AND WARM UP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F6DA8C-428B-EF41-99BA-A034724F7D74}"/>
              </a:ext>
            </a:extLst>
          </p:cNvPr>
          <p:cNvSpPr/>
          <p:nvPr/>
        </p:nvSpPr>
        <p:spPr>
          <a:xfrm>
            <a:off x="1016000" y="4197202"/>
            <a:ext cx="4572000" cy="1200329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HTTP is a protocol which allows us to request data from other computers (usually servers).</a:t>
            </a:r>
          </a:p>
        </p:txBody>
      </p:sp>
    </p:spTree>
    <p:extLst>
      <p:ext uri="{BB962C8B-B14F-4D97-AF65-F5344CB8AC3E}">
        <p14:creationId xmlns:p14="http://schemas.microsoft.com/office/powerpoint/2010/main" val="14238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9673E-E175-AA4F-9B28-268273115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Protocols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8EBF35-1C8C-C341-95B7-86CC634D3C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Protocols are rules that govern how computers communicate. </a:t>
            </a:r>
          </a:p>
          <a:p>
            <a:r>
              <a:rPr lang="en-US" dirty="0"/>
              <a:t>If every computer knows what to do when it receives a particular command, every computer in the world could work together with the help of some cabling – this is the internet.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2A7328-EF4A-2D48-94FD-5F3FEC54E690}"/>
              </a:ext>
            </a:extLst>
          </p:cNvPr>
          <p:cNvSpPr/>
          <p:nvPr/>
        </p:nvSpPr>
        <p:spPr>
          <a:xfrm>
            <a:off x="1016000" y="4197202"/>
            <a:ext cx="4572000" cy="1200329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HTTP is a protocol which allows us to request data from other computers (usually servers).</a:t>
            </a:r>
          </a:p>
        </p:txBody>
      </p:sp>
    </p:spTree>
    <p:extLst>
      <p:ext uri="{BB962C8B-B14F-4D97-AF65-F5344CB8AC3E}">
        <p14:creationId xmlns:p14="http://schemas.microsoft.com/office/powerpoint/2010/main" val="1862856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 computer&#10;&#10;Description automatically generated">
            <a:extLst>
              <a:ext uri="{FF2B5EF4-FFF2-40B4-BE49-F238E27FC236}">
                <a16:creationId xmlns:a16="http://schemas.microsoft.com/office/drawing/2014/main" id="{76A147EE-F2EA-9741-A8A4-D6F265418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4" y="4165600"/>
            <a:ext cx="2116295" cy="1960880"/>
          </a:xfrm>
          <a:prstGeom prst="rect">
            <a:avLst/>
          </a:prstGeom>
        </p:spPr>
      </p:pic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907533F3-D2FC-3349-A504-AD03D7B0BC5E}"/>
              </a:ext>
            </a:extLst>
          </p:cNvPr>
          <p:cNvCxnSpPr/>
          <p:nvPr/>
        </p:nvCxnSpPr>
        <p:spPr>
          <a:xfrm flipV="1">
            <a:off x="2113280" y="1270000"/>
            <a:ext cx="4145280" cy="2509520"/>
          </a:xfrm>
          <a:prstGeom prst="bent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925F8BCC-AA85-2F44-8490-C11C44101A79}"/>
              </a:ext>
            </a:extLst>
          </p:cNvPr>
          <p:cNvCxnSpPr/>
          <p:nvPr/>
        </p:nvCxnSpPr>
        <p:spPr>
          <a:xfrm flipV="1">
            <a:off x="2753360" y="1681480"/>
            <a:ext cx="4145280" cy="2509520"/>
          </a:xfrm>
          <a:prstGeom prst="bentConnector3">
            <a:avLst>
              <a:gd name="adj1" fmla="val 2205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>
            <a:extLst>
              <a:ext uri="{FF2B5EF4-FFF2-40B4-BE49-F238E27FC236}">
                <a16:creationId xmlns:a16="http://schemas.microsoft.com/office/drawing/2014/main" id="{438DEE5F-6C4C-7B4B-BE85-747CC3BF0684}"/>
              </a:ext>
            </a:extLst>
          </p:cNvPr>
          <p:cNvCxnSpPr>
            <a:cxnSpLocks/>
            <a:endCxn id="3" idx="0"/>
          </p:cNvCxnSpPr>
          <p:nvPr/>
        </p:nvCxnSpPr>
        <p:spPr>
          <a:xfrm rot="5400000">
            <a:off x="3651492" y="-25400"/>
            <a:ext cx="2011680" cy="637032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A42216FF-7CFC-6B40-A1DA-FDE875745030}"/>
              </a:ext>
            </a:extLst>
          </p:cNvPr>
          <p:cNvCxnSpPr>
            <a:cxnSpLocks/>
          </p:cNvCxnSpPr>
          <p:nvPr/>
        </p:nvCxnSpPr>
        <p:spPr>
          <a:xfrm rot="5400000">
            <a:off x="3377172" y="-25400"/>
            <a:ext cx="2011680" cy="6370320"/>
          </a:xfrm>
          <a:prstGeom prst="bentConnector3">
            <a:avLst>
              <a:gd name="adj1" fmla="val 2272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close up of a computer&#10;&#10;Description automatically generated">
            <a:extLst>
              <a:ext uri="{FF2B5EF4-FFF2-40B4-BE49-F238E27FC236}">
                <a16:creationId xmlns:a16="http://schemas.microsoft.com/office/drawing/2014/main" id="{4E45DEB5-0987-AB4D-8F54-6CCD24632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178" y="193040"/>
            <a:ext cx="1202627" cy="179832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E79DA8F-A829-134D-80EB-5C5288D5C51B}"/>
              </a:ext>
            </a:extLst>
          </p:cNvPr>
          <p:cNvSpPr txBox="1"/>
          <p:nvPr/>
        </p:nvSpPr>
        <p:spPr>
          <a:xfrm>
            <a:off x="2530319" y="5421868"/>
            <a:ext cx="5039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GET https://</a:t>
            </a:r>
            <a:r>
              <a:rPr lang="en-US" dirty="0" err="1">
                <a:solidFill>
                  <a:schemeClr val="bg1"/>
                </a:solidFill>
              </a:rPr>
              <a:t>www.penston.net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en-US" dirty="0" err="1">
                <a:solidFill>
                  <a:schemeClr val="bg1"/>
                </a:solidFill>
              </a:rPr>
              <a:t>index.html</a:t>
            </a:r>
            <a:r>
              <a:rPr lang="en-US" dirty="0">
                <a:solidFill>
                  <a:schemeClr val="bg1"/>
                </a:solidFill>
              </a:rPr>
              <a:t> HTTP/1.1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8C4A6E-CE92-FC43-9DC9-F1F1EB6522D0}"/>
              </a:ext>
            </a:extLst>
          </p:cNvPr>
          <p:cNvSpPr txBox="1"/>
          <p:nvPr/>
        </p:nvSpPr>
        <p:spPr>
          <a:xfrm>
            <a:off x="190147" y="183726"/>
            <a:ext cx="15106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 Network</a:t>
            </a:r>
          </a:p>
        </p:txBody>
      </p:sp>
    </p:spTree>
    <p:extLst>
      <p:ext uri="{BB962C8B-B14F-4D97-AF65-F5344CB8AC3E}">
        <p14:creationId xmlns:p14="http://schemas.microsoft.com/office/powerpoint/2010/main" val="6844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 computer&#10;&#10;Description automatically generated">
            <a:extLst>
              <a:ext uri="{FF2B5EF4-FFF2-40B4-BE49-F238E27FC236}">
                <a16:creationId xmlns:a16="http://schemas.microsoft.com/office/drawing/2014/main" id="{76A147EE-F2EA-9741-A8A4-D6F265418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340" y="4215644"/>
            <a:ext cx="2116295" cy="1960880"/>
          </a:xfrm>
          <a:prstGeom prst="rect">
            <a:avLst/>
          </a:prstGeom>
        </p:spPr>
      </p:pic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907533F3-D2FC-3349-A504-AD03D7B0BC5E}"/>
              </a:ext>
            </a:extLst>
          </p:cNvPr>
          <p:cNvCxnSpPr/>
          <p:nvPr/>
        </p:nvCxnSpPr>
        <p:spPr>
          <a:xfrm flipV="1">
            <a:off x="6675120" y="-1066800"/>
            <a:ext cx="4145280" cy="2509520"/>
          </a:xfrm>
          <a:prstGeom prst="bent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925F8BCC-AA85-2F44-8490-C11C44101A79}"/>
              </a:ext>
            </a:extLst>
          </p:cNvPr>
          <p:cNvCxnSpPr/>
          <p:nvPr/>
        </p:nvCxnSpPr>
        <p:spPr>
          <a:xfrm flipV="1">
            <a:off x="7315200" y="-655320"/>
            <a:ext cx="4145280" cy="2509520"/>
          </a:xfrm>
          <a:prstGeom prst="bentConnector3">
            <a:avLst>
              <a:gd name="adj1" fmla="val 2205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>
            <a:extLst>
              <a:ext uri="{FF2B5EF4-FFF2-40B4-BE49-F238E27FC236}">
                <a16:creationId xmlns:a16="http://schemas.microsoft.com/office/drawing/2014/main" id="{438DEE5F-6C4C-7B4B-BE85-747CC3BF0684}"/>
              </a:ext>
            </a:extLst>
          </p:cNvPr>
          <p:cNvCxnSpPr>
            <a:cxnSpLocks/>
          </p:cNvCxnSpPr>
          <p:nvPr/>
        </p:nvCxnSpPr>
        <p:spPr>
          <a:xfrm rot="10800000" flipV="1">
            <a:off x="6202681" y="-157480"/>
            <a:ext cx="6424693" cy="181356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A42216FF-7CFC-6B40-A1DA-FDE875745030}"/>
              </a:ext>
            </a:extLst>
          </p:cNvPr>
          <p:cNvCxnSpPr>
            <a:cxnSpLocks/>
          </p:cNvCxnSpPr>
          <p:nvPr/>
        </p:nvCxnSpPr>
        <p:spPr>
          <a:xfrm rot="5400000">
            <a:off x="7939012" y="-2362200"/>
            <a:ext cx="2011680" cy="6370320"/>
          </a:xfrm>
          <a:prstGeom prst="bentConnector3">
            <a:avLst>
              <a:gd name="adj1" fmla="val 2272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Up Arrow 3">
            <a:extLst>
              <a:ext uri="{FF2B5EF4-FFF2-40B4-BE49-F238E27FC236}">
                <a16:creationId xmlns:a16="http://schemas.microsoft.com/office/drawing/2014/main" id="{CDF1D57B-9047-AF4E-8934-0113B32F2C42}"/>
              </a:ext>
            </a:extLst>
          </p:cNvPr>
          <p:cNvSpPr/>
          <p:nvPr/>
        </p:nvSpPr>
        <p:spPr>
          <a:xfrm rot="2591039">
            <a:off x="2643873" y="3173471"/>
            <a:ext cx="538480" cy="691942"/>
          </a:xfrm>
          <a:prstGeom prst="upArrow">
            <a:avLst>
              <a:gd name="adj1" fmla="val 50000"/>
              <a:gd name="adj2" fmla="val 414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1D6691-153C-9948-B91E-B1522A725EE0}"/>
              </a:ext>
            </a:extLst>
          </p:cNvPr>
          <p:cNvSpPr txBox="1"/>
          <p:nvPr/>
        </p:nvSpPr>
        <p:spPr>
          <a:xfrm>
            <a:off x="1194791" y="3771297"/>
            <a:ext cx="257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 – Application Layer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82D312-F5BE-2645-B5B0-443E6C494021}"/>
              </a:ext>
            </a:extLst>
          </p:cNvPr>
          <p:cNvSpPr txBox="1"/>
          <p:nvPr/>
        </p:nvSpPr>
        <p:spPr>
          <a:xfrm>
            <a:off x="2060955" y="2873111"/>
            <a:ext cx="257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TCP – Transport Layer</a:t>
            </a:r>
          </a:p>
        </p:txBody>
      </p:sp>
      <p:sp>
        <p:nvSpPr>
          <p:cNvPr id="12" name="Up Arrow 11">
            <a:extLst>
              <a:ext uri="{FF2B5EF4-FFF2-40B4-BE49-F238E27FC236}">
                <a16:creationId xmlns:a16="http://schemas.microsoft.com/office/drawing/2014/main" id="{EC28CE4A-DA5C-B347-8ECF-E048F5753F74}"/>
              </a:ext>
            </a:extLst>
          </p:cNvPr>
          <p:cNvSpPr/>
          <p:nvPr/>
        </p:nvSpPr>
        <p:spPr>
          <a:xfrm rot="2591039">
            <a:off x="3283954" y="2208097"/>
            <a:ext cx="538480" cy="691942"/>
          </a:xfrm>
          <a:prstGeom prst="upArrow">
            <a:avLst>
              <a:gd name="adj1" fmla="val 50000"/>
              <a:gd name="adj2" fmla="val 414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BA72AE-2BC7-0C4D-B0B8-862C428F11B7}"/>
              </a:ext>
            </a:extLst>
          </p:cNvPr>
          <p:cNvSpPr txBox="1"/>
          <p:nvPr/>
        </p:nvSpPr>
        <p:spPr>
          <a:xfrm>
            <a:off x="2411458" y="1791070"/>
            <a:ext cx="257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IP – Internet Layer</a:t>
            </a:r>
          </a:p>
        </p:txBody>
      </p:sp>
      <p:sp>
        <p:nvSpPr>
          <p:cNvPr id="14" name="Up Arrow 13">
            <a:extLst>
              <a:ext uri="{FF2B5EF4-FFF2-40B4-BE49-F238E27FC236}">
                <a16:creationId xmlns:a16="http://schemas.microsoft.com/office/drawing/2014/main" id="{E9B95AAF-9340-4D4C-870B-58B5AF28A9BB}"/>
              </a:ext>
            </a:extLst>
          </p:cNvPr>
          <p:cNvSpPr/>
          <p:nvPr/>
        </p:nvSpPr>
        <p:spPr>
          <a:xfrm rot="2591039">
            <a:off x="3714229" y="1154796"/>
            <a:ext cx="538480" cy="691942"/>
          </a:xfrm>
          <a:prstGeom prst="upArrow">
            <a:avLst>
              <a:gd name="adj1" fmla="val 50000"/>
              <a:gd name="adj2" fmla="val 414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8AD402-2004-9841-91BB-90197527E7F4}"/>
              </a:ext>
            </a:extLst>
          </p:cNvPr>
          <p:cNvSpPr txBox="1"/>
          <p:nvPr/>
        </p:nvSpPr>
        <p:spPr>
          <a:xfrm>
            <a:off x="2938009" y="774675"/>
            <a:ext cx="257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Ethernet – Network Layer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C47A2C-B982-E946-8044-31585D3D47E0}"/>
              </a:ext>
            </a:extLst>
          </p:cNvPr>
          <p:cNvSpPr txBox="1"/>
          <p:nvPr/>
        </p:nvSpPr>
        <p:spPr>
          <a:xfrm>
            <a:off x="1793299" y="5437860"/>
            <a:ext cx="21162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GET https://</a:t>
            </a:r>
            <a:r>
              <a:rPr lang="en-US" sz="1400" dirty="0" err="1">
                <a:solidFill>
                  <a:schemeClr val="bg1"/>
                </a:solidFill>
              </a:rPr>
              <a:t>www.penston.net</a:t>
            </a:r>
            <a:r>
              <a:rPr lang="en-US" sz="1400" dirty="0">
                <a:solidFill>
                  <a:schemeClr val="bg1"/>
                </a:solidFill>
              </a:rPr>
              <a:t>/</a:t>
            </a:r>
            <a:r>
              <a:rPr lang="en-US" sz="1400" dirty="0" err="1">
                <a:solidFill>
                  <a:schemeClr val="bg1"/>
                </a:solidFill>
              </a:rPr>
              <a:t>index.html</a:t>
            </a:r>
            <a:r>
              <a:rPr lang="en-US" sz="1400" dirty="0">
                <a:solidFill>
                  <a:schemeClr val="bg1"/>
                </a:solidFill>
              </a:rPr>
              <a:t> HTTP/1.1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81A68D-2B6B-2244-BEDC-51E4DC9555F2}"/>
              </a:ext>
            </a:extLst>
          </p:cNvPr>
          <p:cNvSpPr/>
          <p:nvPr/>
        </p:nvSpPr>
        <p:spPr>
          <a:xfrm rot="1322830">
            <a:off x="4731592" y="4907234"/>
            <a:ext cx="1553794" cy="1623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Packet number: 1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Time: 12:36</a:t>
            </a:r>
          </a:p>
          <a:p>
            <a:pPr algn="ctr"/>
            <a:endParaRPr lang="en-US" sz="1100" dirty="0">
              <a:solidFill>
                <a:schemeClr val="bg1"/>
              </a:solidFill>
            </a:endParaRP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GET https://</a:t>
            </a:r>
            <a:r>
              <a:rPr lang="en-US" sz="1100" dirty="0" err="1">
                <a:solidFill>
                  <a:schemeClr val="bg1"/>
                </a:solidFill>
              </a:rPr>
              <a:t>www.penston.net</a:t>
            </a:r>
            <a:r>
              <a:rPr lang="en-US" sz="1100" dirty="0">
                <a:solidFill>
                  <a:schemeClr val="bg1"/>
                </a:solidFill>
              </a:rPr>
              <a:t>/</a:t>
            </a:r>
            <a:r>
              <a:rPr lang="en-US" sz="1100" dirty="0" err="1">
                <a:solidFill>
                  <a:schemeClr val="bg1"/>
                </a:solidFill>
              </a:rPr>
              <a:t>index.html</a:t>
            </a:r>
            <a:r>
              <a:rPr lang="en-US" sz="1100" dirty="0">
                <a:solidFill>
                  <a:schemeClr val="bg1"/>
                </a:solidFill>
              </a:rPr>
              <a:t> HTTP/1.1</a:t>
            </a:r>
          </a:p>
          <a:p>
            <a:pPr algn="ctr"/>
            <a:endParaRPr lang="en-US" sz="1100" dirty="0">
              <a:solidFill>
                <a:schemeClr val="bg1"/>
              </a:solidFill>
            </a:endParaRP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END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9530B93-88D0-B04D-850B-3286D2AF3381}"/>
              </a:ext>
            </a:extLst>
          </p:cNvPr>
          <p:cNvSpPr/>
          <p:nvPr/>
        </p:nvSpPr>
        <p:spPr>
          <a:xfrm rot="1322830">
            <a:off x="6603103" y="3059475"/>
            <a:ext cx="1642578" cy="17929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Source: 10.31.55.2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Destination: 77.72.0.158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Packet number: 1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Time: 12:36</a:t>
            </a:r>
          </a:p>
          <a:p>
            <a:pPr algn="ctr"/>
            <a:endParaRPr lang="en-US" sz="1100" dirty="0">
              <a:solidFill>
                <a:schemeClr val="bg1"/>
              </a:solidFill>
            </a:endParaRP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GET https://</a:t>
            </a:r>
            <a:r>
              <a:rPr lang="en-US" sz="1100" dirty="0" err="1">
                <a:solidFill>
                  <a:schemeClr val="bg1"/>
                </a:solidFill>
              </a:rPr>
              <a:t>www.penston.net</a:t>
            </a:r>
            <a:r>
              <a:rPr lang="en-US" sz="1100" dirty="0">
                <a:solidFill>
                  <a:schemeClr val="bg1"/>
                </a:solidFill>
              </a:rPr>
              <a:t>/</a:t>
            </a:r>
            <a:r>
              <a:rPr lang="en-US" sz="1100" dirty="0" err="1">
                <a:solidFill>
                  <a:schemeClr val="bg1"/>
                </a:solidFill>
              </a:rPr>
              <a:t>index.html</a:t>
            </a:r>
            <a:r>
              <a:rPr lang="en-US" sz="1100" dirty="0">
                <a:solidFill>
                  <a:schemeClr val="bg1"/>
                </a:solidFill>
              </a:rPr>
              <a:t> HTTP/1.1</a:t>
            </a:r>
          </a:p>
          <a:p>
            <a:pPr algn="ctr"/>
            <a:endParaRPr lang="en-US" sz="1100" dirty="0">
              <a:solidFill>
                <a:schemeClr val="bg1"/>
              </a:solidFill>
            </a:endParaRP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END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0BE470-C930-D144-8069-3DADCDDCF12F}"/>
              </a:ext>
            </a:extLst>
          </p:cNvPr>
          <p:cNvSpPr txBox="1"/>
          <p:nvPr/>
        </p:nvSpPr>
        <p:spPr>
          <a:xfrm>
            <a:off x="6338811" y="2074526"/>
            <a:ext cx="1767840" cy="57708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10101010101010111010011010010101010101010111101010101010101010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DD14E9-9C42-5D43-A787-8834F6361C8F}"/>
              </a:ext>
            </a:extLst>
          </p:cNvPr>
          <p:cNvSpPr/>
          <p:nvPr/>
        </p:nvSpPr>
        <p:spPr>
          <a:xfrm rot="16200000">
            <a:off x="7222731" y="796620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1010101010101010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D2C8F3-4C1E-1C42-BF6B-F86087B6882C}"/>
              </a:ext>
            </a:extLst>
          </p:cNvPr>
          <p:cNvSpPr/>
          <p:nvPr/>
        </p:nvSpPr>
        <p:spPr>
          <a:xfrm>
            <a:off x="6035040" y="95002"/>
            <a:ext cx="1939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101010101010101</a:t>
            </a: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4B3189-325D-9E45-B437-875DC17D555D}"/>
              </a:ext>
            </a:extLst>
          </p:cNvPr>
          <p:cNvSpPr/>
          <p:nvPr/>
        </p:nvSpPr>
        <p:spPr>
          <a:xfrm>
            <a:off x="6241739" y="1455480"/>
            <a:ext cx="17059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1010101010101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AB6AA5-8DF4-524C-AD4A-537B6FC0CFC3}"/>
              </a:ext>
            </a:extLst>
          </p:cNvPr>
          <p:cNvSpPr txBox="1"/>
          <p:nvPr/>
        </p:nvSpPr>
        <p:spPr>
          <a:xfrm>
            <a:off x="190147" y="183726"/>
            <a:ext cx="1957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4 Layer Model</a:t>
            </a:r>
          </a:p>
        </p:txBody>
      </p:sp>
    </p:spTree>
    <p:extLst>
      <p:ext uri="{BB962C8B-B14F-4D97-AF65-F5344CB8AC3E}">
        <p14:creationId xmlns:p14="http://schemas.microsoft.com/office/powerpoint/2010/main" val="419347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1" grpId="0"/>
      <p:bldP spid="12" grpId="0" animBg="1"/>
      <p:bldP spid="13" grpId="0"/>
      <p:bldP spid="14" grpId="0" animBg="1"/>
      <p:bldP spid="16" grpId="0"/>
      <p:bldP spid="8" grpId="0" animBg="1"/>
      <p:bldP spid="18" grpId="0" animBg="1"/>
      <p:bldP spid="9" grpId="0" animBg="1"/>
      <p:bldP spid="10" grpId="0"/>
      <p:bldP spid="10" grpId="1"/>
      <p:bldP spid="19" grpId="0"/>
      <p:bldP spid="19" grpId="1"/>
      <p:bldP spid="20" grpId="0"/>
      <p:bldP spid="2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907533F3-D2FC-3349-A504-AD03D7B0BC5E}"/>
              </a:ext>
            </a:extLst>
          </p:cNvPr>
          <p:cNvCxnSpPr/>
          <p:nvPr/>
        </p:nvCxnSpPr>
        <p:spPr>
          <a:xfrm flipV="1">
            <a:off x="6675120" y="-1066800"/>
            <a:ext cx="4145280" cy="2509520"/>
          </a:xfrm>
          <a:prstGeom prst="bent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925F8BCC-AA85-2F44-8490-C11C44101A79}"/>
              </a:ext>
            </a:extLst>
          </p:cNvPr>
          <p:cNvCxnSpPr/>
          <p:nvPr/>
        </p:nvCxnSpPr>
        <p:spPr>
          <a:xfrm flipV="1">
            <a:off x="7315200" y="-655320"/>
            <a:ext cx="4145280" cy="2509520"/>
          </a:xfrm>
          <a:prstGeom prst="bentConnector3">
            <a:avLst>
              <a:gd name="adj1" fmla="val 2205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>
            <a:extLst>
              <a:ext uri="{FF2B5EF4-FFF2-40B4-BE49-F238E27FC236}">
                <a16:creationId xmlns:a16="http://schemas.microsoft.com/office/drawing/2014/main" id="{438DEE5F-6C4C-7B4B-BE85-747CC3BF0684}"/>
              </a:ext>
            </a:extLst>
          </p:cNvPr>
          <p:cNvCxnSpPr>
            <a:cxnSpLocks/>
          </p:cNvCxnSpPr>
          <p:nvPr/>
        </p:nvCxnSpPr>
        <p:spPr>
          <a:xfrm rot="10800000" flipV="1">
            <a:off x="6202681" y="-157480"/>
            <a:ext cx="6424693" cy="181356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A42216FF-7CFC-6B40-A1DA-FDE875745030}"/>
              </a:ext>
            </a:extLst>
          </p:cNvPr>
          <p:cNvCxnSpPr>
            <a:cxnSpLocks/>
          </p:cNvCxnSpPr>
          <p:nvPr/>
        </p:nvCxnSpPr>
        <p:spPr>
          <a:xfrm rot="5400000">
            <a:off x="7939012" y="-2362200"/>
            <a:ext cx="2011680" cy="6370320"/>
          </a:xfrm>
          <a:prstGeom prst="bentConnector3">
            <a:avLst>
              <a:gd name="adj1" fmla="val 2272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Up Arrow 3">
            <a:extLst>
              <a:ext uri="{FF2B5EF4-FFF2-40B4-BE49-F238E27FC236}">
                <a16:creationId xmlns:a16="http://schemas.microsoft.com/office/drawing/2014/main" id="{CDF1D57B-9047-AF4E-8934-0113B32F2C42}"/>
              </a:ext>
            </a:extLst>
          </p:cNvPr>
          <p:cNvSpPr/>
          <p:nvPr/>
        </p:nvSpPr>
        <p:spPr>
          <a:xfrm rot="13172512">
            <a:off x="2643873" y="3173471"/>
            <a:ext cx="538480" cy="691942"/>
          </a:xfrm>
          <a:prstGeom prst="upArrow">
            <a:avLst>
              <a:gd name="adj1" fmla="val 50000"/>
              <a:gd name="adj2" fmla="val 414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1D6691-153C-9948-B91E-B1522A725EE0}"/>
              </a:ext>
            </a:extLst>
          </p:cNvPr>
          <p:cNvSpPr txBox="1"/>
          <p:nvPr/>
        </p:nvSpPr>
        <p:spPr>
          <a:xfrm>
            <a:off x="1194791" y="3771297"/>
            <a:ext cx="257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 – Application Layer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82D312-F5BE-2645-B5B0-443E6C494021}"/>
              </a:ext>
            </a:extLst>
          </p:cNvPr>
          <p:cNvSpPr txBox="1"/>
          <p:nvPr/>
        </p:nvSpPr>
        <p:spPr>
          <a:xfrm>
            <a:off x="2060955" y="2873111"/>
            <a:ext cx="257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TCP – Transport Layer</a:t>
            </a:r>
          </a:p>
        </p:txBody>
      </p:sp>
      <p:sp>
        <p:nvSpPr>
          <p:cNvPr id="12" name="Up Arrow 11">
            <a:extLst>
              <a:ext uri="{FF2B5EF4-FFF2-40B4-BE49-F238E27FC236}">
                <a16:creationId xmlns:a16="http://schemas.microsoft.com/office/drawing/2014/main" id="{EC28CE4A-DA5C-B347-8ECF-E048F5753F74}"/>
              </a:ext>
            </a:extLst>
          </p:cNvPr>
          <p:cNvSpPr/>
          <p:nvPr/>
        </p:nvSpPr>
        <p:spPr>
          <a:xfrm rot="13354891">
            <a:off x="3283954" y="2208097"/>
            <a:ext cx="538480" cy="691942"/>
          </a:xfrm>
          <a:prstGeom prst="upArrow">
            <a:avLst>
              <a:gd name="adj1" fmla="val 50000"/>
              <a:gd name="adj2" fmla="val 414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BA72AE-2BC7-0C4D-B0B8-862C428F11B7}"/>
              </a:ext>
            </a:extLst>
          </p:cNvPr>
          <p:cNvSpPr txBox="1"/>
          <p:nvPr/>
        </p:nvSpPr>
        <p:spPr>
          <a:xfrm>
            <a:off x="2411458" y="1791070"/>
            <a:ext cx="257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IP – Internet Layer</a:t>
            </a:r>
          </a:p>
        </p:txBody>
      </p:sp>
      <p:sp>
        <p:nvSpPr>
          <p:cNvPr id="14" name="Up Arrow 13">
            <a:extLst>
              <a:ext uri="{FF2B5EF4-FFF2-40B4-BE49-F238E27FC236}">
                <a16:creationId xmlns:a16="http://schemas.microsoft.com/office/drawing/2014/main" id="{E9B95AAF-9340-4D4C-870B-58B5AF28A9BB}"/>
              </a:ext>
            </a:extLst>
          </p:cNvPr>
          <p:cNvSpPr/>
          <p:nvPr/>
        </p:nvSpPr>
        <p:spPr>
          <a:xfrm rot="13013744">
            <a:off x="3714229" y="1154796"/>
            <a:ext cx="538480" cy="691942"/>
          </a:xfrm>
          <a:prstGeom prst="upArrow">
            <a:avLst>
              <a:gd name="adj1" fmla="val 50000"/>
              <a:gd name="adj2" fmla="val 414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8AD402-2004-9841-91BB-90197527E7F4}"/>
              </a:ext>
            </a:extLst>
          </p:cNvPr>
          <p:cNvSpPr txBox="1"/>
          <p:nvPr/>
        </p:nvSpPr>
        <p:spPr>
          <a:xfrm>
            <a:off x="2938009" y="774675"/>
            <a:ext cx="257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Ethernet – Network Layer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C47A2C-B982-E946-8044-31585D3D47E0}"/>
              </a:ext>
            </a:extLst>
          </p:cNvPr>
          <p:cNvSpPr txBox="1"/>
          <p:nvPr/>
        </p:nvSpPr>
        <p:spPr>
          <a:xfrm>
            <a:off x="1793299" y="5437860"/>
            <a:ext cx="21162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GET https://</a:t>
            </a:r>
            <a:r>
              <a:rPr lang="en-US" sz="1400" dirty="0" err="1">
                <a:solidFill>
                  <a:schemeClr val="bg1"/>
                </a:solidFill>
              </a:rPr>
              <a:t>www.penston.net</a:t>
            </a:r>
            <a:r>
              <a:rPr lang="en-US" sz="1400" dirty="0">
                <a:solidFill>
                  <a:schemeClr val="bg1"/>
                </a:solidFill>
              </a:rPr>
              <a:t>/</a:t>
            </a:r>
            <a:r>
              <a:rPr lang="en-US" sz="1400" dirty="0" err="1">
                <a:solidFill>
                  <a:schemeClr val="bg1"/>
                </a:solidFill>
              </a:rPr>
              <a:t>index.html</a:t>
            </a:r>
            <a:r>
              <a:rPr lang="en-US" sz="1400" dirty="0">
                <a:solidFill>
                  <a:schemeClr val="bg1"/>
                </a:solidFill>
              </a:rPr>
              <a:t> HTTP/1.1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81A68D-2B6B-2244-BEDC-51E4DC9555F2}"/>
              </a:ext>
            </a:extLst>
          </p:cNvPr>
          <p:cNvSpPr/>
          <p:nvPr/>
        </p:nvSpPr>
        <p:spPr>
          <a:xfrm rot="1322830">
            <a:off x="4440049" y="4805634"/>
            <a:ext cx="1553794" cy="1623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Packet number: 1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Time: 12:36</a:t>
            </a:r>
          </a:p>
          <a:p>
            <a:pPr algn="ctr"/>
            <a:endParaRPr lang="en-US" sz="1100" dirty="0">
              <a:solidFill>
                <a:schemeClr val="bg1"/>
              </a:solidFill>
            </a:endParaRP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GET https://</a:t>
            </a:r>
            <a:r>
              <a:rPr lang="en-US" sz="1100" dirty="0" err="1">
                <a:solidFill>
                  <a:schemeClr val="bg1"/>
                </a:solidFill>
              </a:rPr>
              <a:t>www.penston.net</a:t>
            </a:r>
            <a:r>
              <a:rPr lang="en-US" sz="1100" dirty="0">
                <a:solidFill>
                  <a:schemeClr val="bg1"/>
                </a:solidFill>
              </a:rPr>
              <a:t>/</a:t>
            </a:r>
            <a:r>
              <a:rPr lang="en-US" sz="1100" dirty="0" err="1">
                <a:solidFill>
                  <a:schemeClr val="bg1"/>
                </a:solidFill>
              </a:rPr>
              <a:t>index.html</a:t>
            </a:r>
            <a:r>
              <a:rPr lang="en-US" sz="1100" dirty="0">
                <a:solidFill>
                  <a:schemeClr val="bg1"/>
                </a:solidFill>
              </a:rPr>
              <a:t> HTTP/1.1</a:t>
            </a:r>
          </a:p>
          <a:p>
            <a:pPr algn="ctr"/>
            <a:endParaRPr lang="en-US" sz="1100" dirty="0">
              <a:solidFill>
                <a:schemeClr val="bg1"/>
              </a:solidFill>
            </a:endParaRP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END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9530B93-88D0-B04D-850B-3286D2AF3381}"/>
              </a:ext>
            </a:extLst>
          </p:cNvPr>
          <p:cNvSpPr/>
          <p:nvPr/>
        </p:nvSpPr>
        <p:spPr>
          <a:xfrm rot="1322830">
            <a:off x="5586989" y="3059475"/>
            <a:ext cx="1642578" cy="17929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Source: 10.31.55.2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Destination: 77.72.0.158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Packet number: 1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Time: 12:36</a:t>
            </a:r>
          </a:p>
          <a:p>
            <a:pPr algn="ctr"/>
            <a:endParaRPr lang="en-US" sz="1100" dirty="0">
              <a:solidFill>
                <a:schemeClr val="bg1"/>
              </a:solidFill>
            </a:endParaRP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GET https://</a:t>
            </a:r>
            <a:r>
              <a:rPr lang="en-US" sz="1100" dirty="0" err="1">
                <a:solidFill>
                  <a:schemeClr val="bg1"/>
                </a:solidFill>
              </a:rPr>
              <a:t>www.penston.net</a:t>
            </a:r>
            <a:r>
              <a:rPr lang="en-US" sz="1100" dirty="0">
                <a:solidFill>
                  <a:schemeClr val="bg1"/>
                </a:solidFill>
              </a:rPr>
              <a:t>/</a:t>
            </a:r>
            <a:r>
              <a:rPr lang="en-US" sz="1100" dirty="0" err="1">
                <a:solidFill>
                  <a:schemeClr val="bg1"/>
                </a:solidFill>
              </a:rPr>
              <a:t>index.html</a:t>
            </a:r>
            <a:r>
              <a:rPr lang="en-US" sz="1100" dirty="0">
                <a:solidFill>
                  <a:schemeClr val="bg1"/>
                </a:solidFill>
              </a:rPr>
              <a:t> HTTP/1.1</a:t>
            </a:r>
          </a:p>
          <a:p>
            <a:pPr algn="ctr"/>
            <a:endParaRPr lang="en-US" sz="1100" dirty="0">
              <a:solidFill>
                <a:schemeClr val="bg1"/>
              </a:solidFill>
            </a:endParaRP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END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0BE470-C930-D144-8069-3DADCDDCF12F}"/>
              </a:ext>
            </a:extLst>
          </p:cNvPr>
          <p:cNvSpPr txBox="1"/>
          <p:nvPr/>
        </p:nvSpPr>
        <p:spPr>
          <a:xfrm>
            <a:off x="6338811" y="2074526"/>
            <a:ext cx="1767840" cy="57708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10101010101010111010011010010101010101010111101010101010101010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DD14E9-9C42-5D43-A787-8834F6361C8F}"/>
              </a:ext>
            </a:extLst>
          </p:cNvPr>
          <p:cNvSpPr/>
          <p:nvPr/>
        </p:nvSpPr>
        <p:spPr>
          <a:xfrm rot="16200000">
            <a:off x="7222731" y="796620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1010101010101010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D2C8F3-4C1E-1C42-BF6B-F86087B6882C}"/>
              </a:ext>
            </a:extLst>
          </p:cNvPr>
          <p:cNvSpPr/>
          <p:nvPr/>
        </p:nvSpPr>
        <p:spPr>
          <a:xfrm>
            <a:off x="6035040" y="95002"/>
            <a:ext cx="1939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101010101010101</a:t>
            </a: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4B3189-325D-9E45-B437-875DC17D555D}"/>
              </a:ext>
            </a:extLst>
          </p:cNvPr>
          <p:cNvSpPr/>
          <p:nvPr/>
        </p:nvSpPr>
        <p:spPr>
          <a:xfrm>
            <a:off x="6241739" y="1455480"/>
            <a:ext cx="17059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1010101010101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AB6AA5-8DF4-524C-AD4A-537B6FC0CFC3}"/>
              </a:ext>
            </a:extLst>
          </p:cNvPr>
          <p:cNvSpPr txBox="1"/>
          <p:nvPr/>
        </p:nvSpPr>
        <p:spPr>
          <a:xfrm>
            <a:off x="190147" y="183726"/>
            <a:ext cx="1957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4 Layer Model</a:t>
            </a:r>
          </a:p>
        </p:txBody>
      </p:sp>
      <p:pic>
        <p:nvPicPr>
          <p:cNvPr id="23" name="Picture 22" descr="A close up of a computer&#10;&#10;Description automatically generated">
            <a:extLst>
              <a:ext uri="{FF2B5EF4-FFF2-40B4-BE49-F238E27FC236}">
                <a16:creationId xmlns:a16="http://schemas.microsoft.com/office/drawing/2014/main" id="{9433EA0D-ADCD-6C4D-B1C7-D6A07622F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356" y="4378204"/>
            <a:ext cx="1202627" cy="179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5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 computer&#10;&#10;Description automatically generated">
            <a:extLst>
              <a:ext uri="{FF2B5EF4-FFF2-40B4-BE49-F238E27FC236}">
                <a16:creationId xmlns:a16="http://schemas.microsoft.com/office/drawing/2014/main" id="{76A147EE-F2EA-9741-A8A4-D6F265418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4" y="4165600"/>
            <a:ext cx="2116295" cy="1960880"/>
          </a:xfrm>
          <a:prstGeom prst="rect">
            <a:avLst/>
          </a:prstGeom>
        </p:spPr>
      </p:pic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907533F3-D2FC-3349-A504-AD03D7B0BC5E}"/>
              </a:ext>
            </a:extLst>
          </p:cNvPr>
          <p:cNvCxnSpPr/>
          <p:nvPr/>
        </p:nvCxnSpPr>
        <p:spPr>
          <a:xfrm flipV="1">
            <a:off x="2113280" y="1270000"/>
            <a:ext cx="4145280" cy="2509520"/>
          </a:xfrm>
          <a:prstGeom prst="bent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925F8BCC-AA85-2F44-8490-C11C44101A79}"/>
              </a:ext>
            </a:extLst>
          </p:cNvPr>
          <p:cNvCxnSpPr/>
          <p:nvPr/>
        </p:nvCxnSpPr>
        <p:spPr>
          <a:xfrm flipV="1">
            <a:off x="2753360" y="1681480"/>
            <a:ext cx="4145280" cy="2509520"/>
          </a:xfrm>
          <a:prstGeom prst="bentConnector3">
            <a:avLst>
              <a:gd name="adj1" fmla="val 2205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>
            <a:extLst>
              <a:ext uri="{FF2B5EF4-FFF2-40B4-BE49-F238E27FC236}">
                <a16:creationId xmlns:a16="http://schemas.microsoft.com/office/drawing/2014/main" id="{438DEE5F-6C4C-7B4B-BE85-747CC3BF0684}"/>
              </a:ext>
            </a:extLst>
          </p:cNvPr>
          <p:cNvCxnSpPr>
            <a:cxnSpLocks/>
            <a:endCxn id="3" idx="0"/>
          </p:cNvCxnSpPr>
          <p:nvPr/>
        </p:nvCxnSpPr>
        <p:spPr>
          <a:xfrm rot="5400000">
            <a:off x="3651492" y="-25400"/>
            <a:ext cx="2011680" cy="637032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A42216FF-7CFC-6B40-A1DA-FDE875745030}"/>
              </a:ext>
            </a:extLst>
          </p:cNvPr>
          <p:cNvCxnSpPr>
            <a:cxnSpLocks/>
          </p:cNvCxnSpPr>
          <p:nvPr/>
        </p:nvCxnSpPr>
        <p:spPr>
          <a:xfrm rot="5400000">
            <a:off x="3377172" y="-25400"/>
            <a:ext cx="2011680" cy="6370320"/>
          </a:xfrm>
          <a:prstGeom prst="bentConnector3">
            <a:avLst>
              <a:gd name="adj1" fmla="val 2272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close up of a computer&#10;&#10;Description automatically generated">
            <a:extLst>
              <a:ext uri="{FF2B5EF4-FFF2-40B4-BE49-F238E27FC236}">
                <a16:creationId xmlns:a16="http://schemas.microsoft.com/office/drawing/2014/main" id="{4E45DEB5-0987-AB4D-8F54-6CCD24632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178" y="193040"/>
            <a:ext cx="1202627" cy="179832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E79DA8F-A829-134D-80EB-5C5288D5C51B}"/>
              </a:ext>
            </a:extLst>
          </p:cNvPr>
          <p:cNvSpPr txBox="1"/>
          <p:nvPr/>
        </p:nvSpPr>
        <p:spPr>
          <a:xfrm>
            <a:off x="2528812" y="5468034"/>
            <a:ext cx="5039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GET https://</a:t>
            </a:r>
            <a:r>
              <a:rPr lang="en-US" dirty="0" err="1">
                <a:solidFill>
                  <a:schemeClr val="bg1"/>
                </a:solidFill>
              </a:rPr>
              <a:t>www.penston.net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en-US" dirty="0" err="1">
                <a:solidFill>
                  <a:schemeClr val="bg1"/>
                </a:solidFill>
              </a:rPr>
              <a:t>index.html</a:t>
            </a:r>
            <a:r>
              <a:rPr lang="en-US" dirty="0">
                <a:solidFill>
                  <a:schemeClr val="bg1"/>
                </a:solidFill>
              </a:rPr>
              <a:t> HTTP/1.1</a:t>
            </a:r>
          </a:p>
          <a:p>
            <a:r>
              <a:rPr lang="en-US" dirty="0">
                <a:solidFill>
                  <a:schemeClr val="bg1"/>
                </a:solidFill>
              </a:rPr>
              <a:t>Host: </a:t>
            </a:r>
            <a:r>
              <a:rPr lang="en-US" dirty="0" err="1">
                <a:solidFill>
                  <a:schemeClr val="bg1"/>
                </a:solidFill>
              </a:rPr>
              <a:t>penston.net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484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 computer&#10;&#10;Description automatically generated">
            <a:extLst>
              <a:ext uri="{FF2B5EF4-FFF2-40B4-BE49-F238E27FC236}">
                <a16:creationId xmlns:a16="http://schemas.microsoft.com/office/drawing/2014/main" id="{76A147EE-F2EA-9741-A8A4-D6F265418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4" y="4165600"/>
            <a:ext cx="2116295" cy="1960880"/>
          </a:xfrm>
          <a:prstGeom prst="rect">
            <a:avLst/>
          </a:prstGeom>
        </p:spPr>
      </p:pic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907533F3-D2FC-3349-A504-AD03D7B0BC5E}"/>
              </a:ext>
            </a:extLst>
          </p:cNvPr>
          <p:cNvCxnSpPr/>
          <p:nvPr/>
        </p:nvCxnSpPr>
        <p:spPr>
          <a:xfrm flipV="1">
            <a:off x="2113280" y="1270000"/>
            <a:ext cx="4145280" cy="2509520"/>
          </a:xfrm>
          <a:prstGeom prst="bent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925F8BCC-AA85-2F44-8490-C11C44101A79}"/>
              </a:ext>
            </a:extLst>
          </p:cNvPr>
          <p:cNvCxnSpPr/>
          <p:nvPr/>
        </p:nvCxnSpPr>
        <p:spPr>
          <a:xfrm flipV="1">
            <a:off x="2753360" y="1681480"/>
            <a:ext cx="4145280" cy="2509520"/>
          </a:xfrm>
          <a:prstGeom prst="bentConnector3">
            <a:avLst>
              <a:gd name="adj1" fmla="val 2205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>
            <a:extLst>
              <a:ext uri="{FF2B5EF4-FFF2-40B4-BE49-F238E27FC236}">
                <a16:creationId xmlns:a16="http://schemas.microsoft.com/office/drawing/2014/main" id="{438DEE5F-6C4C-7B4B-BE85-747CC3BF0684}"/>
              </a:ext>
            </a:extLst>
          </p:cNvPr>
          <p:cNvCxnSpPr>
            <a:cxnSpLocks/>
            <a:endCxn id="3" idx="0"/>
          </p:cNvCxnSpPr>
          <p:nvPr/>
        </p:nvCxnSpPr>
        <p:spPr>
          <a:xfrm rot="5400000">
            <a:off x="3651492" y="-25400"/>
            <a:ext cx="2011680" cy="637032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A42216FF-7CFC-6B40-A1DA-FDE875745030}"/>
              </a:ext>
            </a:extLst>
          </p:cNvPr>
          <p:cNvCxnSpPr>
            <a:cxnSpLocks/>
          </p:cNvCxnSpPr>
          <p:nvPr/>
        </p:nvCxnSpPr>
        <p:spPr>
          <a:xfrm rot="5400000">
            <a:off x="3377172" y="-25400"/>
            <a:ext cx="2011680" cy="6370320"/>
          </a:xfrm>
          <a:prstGeom prst="bentConnector3">
            <a:avLst>
              <a:gd name="adj1" fmla="val 2272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close up of a computer&#10;&#10;Description automatically generated">
            <a:extLst>
              <a:ext uri="{FF2B5EF4-FFF2-40B4-BE49-F238E27FC236}">
                <a16:creationId xmlns:a16="http://schemas.microsoft.com/office/drawing/2014/main" id="{4E45DEB5-0987-AB4D-8F54-6CCD24632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178" y="193040"/>
            <a:ext cx="1202627" cy="179832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E79DA8F-A829-134D-80EB-5C5288D5C51B}"/>
              </a:ext>
            </a:extLst>
          </p:cNvPr>
          <p:cNvSpPr txBox="1"/>
          <p:nvPr/>
        </p:nvSpPr>
        <p:spPr>
          <a:xfrm>
            <a:off x="1859280" y="362188"/>
            <a:ext cx="5039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HTTP/1.1 200 OK 	</a:t>
            </a:r>
          </a:p>
          <a:p>
            <a:r>
              <a:rPr lang="en-US" dirty="0">
                <a:solidFill>
                  <a:schemeClr val="bg1"/>
                </a:solidFill>
              </a:rPr>
              <a:t>Date: Fri 14 Jun 2019 12:41:22 GMT</a:t>
            </a:r>
          </a:p>
          <a:p>
            <a:r>
              <a:rPr lang="en-US" dirty="0">
                <a:solidFill>
                  <a:schemeClr val="bg1"/>
                </a:solidFill>
              </a:rPr>
              <a:t>Content-Length: 10000</a:t>
            </a:r>
          </a:p>
          <a:p>
            <a:r>
              <a:rPr lang="en-US" dirty="0">
                <a:solidFill>
                  <a:schemeClr val="bg1"/>
                </a:solidFill>
              </a:rPr>
              <a:t>(sends webpage)</a:t>
            </a:r>
          </a:p>
        </p:txBody>
      </p:sp>
    </p:spTree>
    <p:extLst>
      <p:ext uri="{BB962C8B-B14F-4D97-AF65-F5344CB8AC3E}">
        <p14:creationId xmlns:p14="http://schemas.microsoft.com/office/powerpoint/2010/main" val="2780276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31B85-5A5A-294B-B264-04C81C32A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That’s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ED8EC6-154B-AD42-AC59-068D85F1D6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 needs to be simple so all of our communications can fit on the internet without taking too much time.</a:t>
            </a:r>
          </a:p>
          <a:p>
            <a:endParaRPr lang="en-US" dirty="0"/>
          </a:p>
          <a:p>
            <a:pPr algn="ctr"/>
            <a:r>
              <a:rPr lang="en-US" sz="2800" dirty="0"/>
              <a:t>Let’s use Python to make an HTTP request to the </a:t>
            </a:r>
            <a:r>
              <a:rPr lang="en-US" sz="2800" dirty="0" err="1"/>
              <a:t>Sidmouth</a:t>
            </a:r>
            <a:r>
              <a:rPr lang="en-US" sz="2800" dirty="0"/>
              <a:t> Webcam and save an image. </a:t>
            </a:r>
          </a:p>
          <a:p>
            <a:pPr algn="ctr"/>
            <a:r>
              <a:rPr lang="en-US" sz="2800" dirty="0"/>
              <a:t>This is made easy by modules like </a:t>
            </a:r>
            <a:r>
              <a:rPr lang="en-US" sz="2800" dirty="0" err="1"/>
              <a:t>urllib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1805922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31DF8C8-45CD-BA4B-B2A3-5B05F194AEBE}" vid="{1C13C4A9-31B8-B645-A607-AD83A2B692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187</TotalTime>
  <Words>452</Words>
  <Application>Microsoft Macintosh PowerPoint</Application>
  <PresentationFormat>On-screen Show (4:3)</PresentationFormat>
  <Paragraphs>82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Calibri</vt:lpstr>
      <vt:lpstr>Calibri Light</vt:lpstr>
      <vt:lpstr>Theme1</vt:lpstr>
      <vt:lpstr>Coding Club</vt:lpstr>
      <vt:lpstr>HTTP Requests</vt:lpstr>
      <vt:lpstr>Protocols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That’s It</vt:lpstr>
      <vt:lpstr>How should we do this?</vt:lpstr>
      <vt:lpstr>Code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Club</dc:title>
  <dc:creator>Michael Penston</dc:creator>
  <cp:lastModifiedBy>Michael Penston</cp:lastModifiedBy>
  <cp:revision>9</cp:revision>
  <dcterms:created xsi:type="dcterms:W3CDTF">2019-06-13T22:37:38Z</dcterms:created>
  <dcterms:modified xsi:type="dcterms:W3CDTF">2020-04-13T14:25:49Z</dcterms:modified>
</cp:coreProperties>
</file>