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9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DD189-E037-DD40-BD6E-F172C03CF4BD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5ED8C-A021-E045-B36B-6899D9B168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683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Please contact me if you would like to use </a:t>
            </a:r>
            <a:r>
              <a:rPr lang="en-GB" dirty="0" err="1"/>
              <a:t>penston.net</a:t>
            </a:r>
            <a:r>
              <a:rPr lang="en-GB" dirty="0"/>
              <a:t> servers. I’d be happy to help.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35ED8C-A021-E045-B36B-6899D9B168F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583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7089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60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739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574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567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566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124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454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994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52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782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4/12/20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530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codingclub@penston.ne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 Club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26</a:t>
            </a:r>
            <a:r>
              <a:rPr lang="en-US" baseline="30000" dirty="0"/>
              <a:t>th</a:t>
            </a:r>
            <a:r>
              <a:rPr lang="en-US" dirty="0"/>
              <a:t> April 2019</a:t>
            </a:r>
          </a:p>
        </p:txBody>
      </p:sp>
    </p:spTree>
    <p:extLst>
      <p:ext uri="{BB962C8B-B14F-4D97-AF65-F5344CB8AC3E}">
        <p14:creationId xmlns:p14="http://schemas.microsoft.com/office/powerpoint/2010/main" val="393134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dirty="0"/>
              <a:t>Email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The internet consists of many different sets of rules called protocols.</a:t>
            </a:r>
          </a:p>
          <a:p>
            <a:pPr algn="ctr"/>
            <a:r>
              <a:rPr lang="en-US" sz="3200" dirty="0"/>
              <a:t>Some of these rules describe how emails should work so every computer can understand it.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1A5552-D839-274A-A90D-8F41C11961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51067"/>
            <a:ext cx="3283819" cy="19480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27FB44-CC4C-9345-9491-66E2AC625991}"/>
              </a:ext>
            </a:extLst>
          </p:cNvPr>
          <p:cNvSpPr txBox="1"/>
          <p:nvPr/>
        </p:nvSpPr>
        <p:spPr>
          <a:xfrm>
            <a:off x="5951621" y="5125081"/>
            <a:ext cx="28875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OPEN IDLE AND WARM UP</a:t>
            </a:r>
          </a:p>
        </p:txBody>
      </p:sp>
    </p:spTree>
    <p:extLst>
      <p:ext uri="{BB962C8B-B14F-4D97-AF65-F5344CB8AC3E}">
        <p14:creationId xmlns:p14="http://schemas.microsoft.com/office/powerpoint/2010/main" val="1123440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DFBD3-18FE-754E-B861-7620D6B06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Email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D431F-D686-7E43-9EE6-316A200DC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57F66A-41F4-DD4C-95CD-AAA45D93FA85}"/>
              </a:ext>
            </a:extLst>
          </p:cNvPr>
          <p:cNvSpPr/>
          <p:nvPr/>
        </p:nvSpPr>
        <p:spPr>
          <a:xfrm>
            <a:off x="1026695" y="4666833"/>
            <a:ext cx="1459831" cy="113898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-Shape 4">
            <a:extLst>
              <a:ext uri="{FF2B5EF4-FFF2-40B4-BE49-F238E27FC236}">
                <a16:creationId xmlns:a16="http://schemas.microsoft.com/office/drawing/2014/main" id="{E1C816F8-56FA-C547-B611-22CE808A43DC}"/>
              </a:ext>
            </a:extLst>
          </p:cNvPr>
          <p:cNvSpPr/>
          <p:nvPr/>
        </p:nvSpPr>
        <p:spPr>
          <a:xfrm rot="7881796">
            <a:off x="1500269" y="5922369"/>
            <a:ext cx="538310" cy="503950"/>
          </a:xfrm>
          <a:prstGeom prst="corner">
            <a:avLst>
              <a:gd name="adj1" fmla="val 18116"/>
              <a:gd name="adj2" fmla="val 22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6E62BFEB-7FEF-A848-B963-09E3B76855EF}"/>
              </a:ext>
            </a:extLst>
          </p:cNvPr>
          <p:cNvSpPr/>
          <p:nvPr/>
        </p:nvSpPr>
        <p:spPr>
          <a:xfrm>
            <a:off x="2935705" y="1875502"/>
            <a:ext cx="882316" cy="1973179"/>
          </a:xfrm>
          <a:prstGeom prst="cube">
            <a:avLst>
              <a:gd name="adj" fmla="val 213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6E62BFEB-7FEF-A848-B963-09E3B76855EF}"/>
              </a:ext>
            </a:extLst>
          </p:cNvPr>
          <p:cNvSpPr/>
          <p:nvPr/>
        </p:nvSpPr>
        <p:spPr>
          <a:xfrm>
            <a:off x="5048451" y="1875501"/>
            <a:ext cx="882316" cy="1973179"/>
          </a:xfrm>
          <a:prstGeom prst="cube">
            <a:avLst>
              <a:gd name="adj" fmla="val 213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36B487-3BFE-364C-88B2-1BE87EB37E4D}"/>
              </a:ext>
            </a:extLst>
          </p:cNvPr>
          <p:cNvSpPr/>
          <p:nvPr/>
        </p:nvSpPr>
        <p:spPr>
          <a:xfrm>
            <a:off x="6352074" y="4666833"/>
            <a:ext cx="1459831" cy="113898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4D2A17B5-D00D-2D4F-9532-0CB34E6F194F}"/>
              </a:ext>
            </a:extLst>
          </p:cNvPr>
          <p:cNvSpPr/>
          <p:nvPr/>
        </p:nvSpPr>
        <p:spPr>
          <a:xfrm rot="7881796">
            <a:off x="6825648" y="5922369"/>
            <a:ext cx="538310" cy="503950"/>
          </a:xfrm>
          <a:prstGeom prst="corner">
            <a:avLst>
              <a:gd name="adj1" fmla="val 18116"/>
              <a:gd name="adj2" fmla="val 22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875E571-5640-1D48-976E-137E089DA9FB}"/>
              </a:ext>
            </a:extLst>
          </p:cNvPr>
          <p:cNvCxnSpPr/>
          <p:nvPr/>
        </p:nvCxnSpPr>
        <p:spPr>
          <a:xfrm>
            <a:off x="3962400" y="2871537"/>
            <a:ext cx="962526" cy="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18554BE-7BD8-D745-8473-49A71F71B301}"/>
              </a:ext>
            </a:extLst>
          </p:cNvPr>
          <p:cNvCxnSpPr/>
          <p:nvPr/>
        </p:nvCxnSpPr>
        <p:spPr>
          <a:xfrm flipV="1">
            <a:off x="1828800" y="3449053"/>
            <a:ext cx="850232" cy="101065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9CF3E9F-3632-C849-AD7E-840B3E38CA16}"/>
              </a:ext>
            </a:extLst>
          </p:cNvPr>
          <p:cNvCxnSpPr>
            <a:cxnSpLocks/>
          </p:cNvCxnSpPr>
          <p:nvPr/>
        </p:nvCxnSpPr>
        <p:spPr>
          <a:xfrm>
            <a:off x="6119665" y="3238737"/>
            <a:ext cx="608156" cy="10926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9CC1E5B-12A1-4C43-8A39-F9889D4A2C67}"/>
              </a:ext>
            </a:extLst>
          </p:cNvPr>
          <p:cNvSpPr txBox="1"/>
          <p:nvPr/>
        </p:nvSpPr>
        <p:spPr>
          <a:xfrm>
            <a:off x="865470" y="3060361"/>
            <a:ext cx="1411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IMAP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C23030-A783-5345-A611-2D0A5A873913}"/>
              </a:ext>
            </a:extLst>
          </p:cNvPr>
          <p:cNvSpPr txBox="1"/>
          <p:nvPr/>
        </p:nvSpPr>
        <p:spPr>
          <a:xfrm>
            <a:off x="6955055" y="3080084"/>
            <a:ext cx="1411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SMTP</a:t>
            </a:r>
          </a:p>
        </p:txBody>
      </p:sp>
    </p:spTree>
    <p:extLst>
      <p:ext uri="{BB962C8B-B14F-4D97-AF65-F5344CB8AC3E}">
        <p14:creationId xmlns:p14="http://schemas.microsoft.com/office/powerpoint/2010/main" val="1259434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95988-013C-D243-AFF1-0EB9DA190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SMTP </a:t>
            </a:r>
            <a:br>
              <a:rPr lang="en-US" dirty="0"/>
            </a:br>
            <a:r>
              <a:rPr lang="en-US" dirty="0"/>
              <a:t>(Simple Mail Transfer Protocol)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233FA-D811-AB40-8725-7DB690203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SMTP is the protocol (set of rules) that computers follow when sending emails.</a:t>
            </a:r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6B348887-C323-E042-A3C6-7B60C56AE9A3}"/>
              </a:ext>
            </a:extLst>
          </p:cNvPr>
          <p:cNvSpPr/>
          <p:nvPr/>
        </p:nvSpPr>
        <p:spPr>
          <a:xfrm>
            <a:off x="7848485" y="2629480"/>
            <a:ext cx="882316" cy="1973179"/>
          </a:xfrm>
          <a:prstGeom prst="cube">
            <a:avLst>
              <a:gd name="adj" fmla="val 213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812573-8C17-F143-B863-A7FF3C9B115B}"/>
              </a:ext>
            </a:extLst>
          </p:cNvPr>
          <p:cNvSpPr/>
          <p:nvPr/>
        </p:nvSpPr>
        <p:spPr>
          <a:xfrm>
            <a:off x="128342" y="3046580"/>
            <a:ext cx="1459831" cy="113898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DE7C50D7-34AD-D347-80F4-E442875A688D}"/>
              </a:ext>
            </a:extLst>
          </p:cNvPr>
          <p:cNvSpPr/>
          <p:nvPr/>
        </p:nvSpPr>
        <p:spPr>
          <a:xfrm rot="7881796">
            <a:off x="601916" y="4302116"/>
            <a:ext cx="538310" cy="503950"/>
          </a:xfrm>
          <a:prstGeom prst="corner">
            <a:avLst>
              <a:gd name="adj1" fmla="val 18116"/>
              <a:gd name="adj2" fmla="val 22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CA30781C-CE72-104D-A1BA-0503003C6DEE}"/>
              </a:ext>
            </a:extLst>
          </p:cNvPr>
          <p:cNvSpPr/>
          <p:nvPr/>
        </p:nvSpPr>
        <p:spPr>
          <a:xfrm>
            <a:off x="1906812" y="2677607"/>
            <a:ext cx="882316" cy="1973179"/>
          </a:xfrm>
          <a:prstGeom prst="cube">
            <a:avLst>
              <a:gd name="adj" fmla="val 213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C84817-A8C5-6046-9AB7-3CE0A36286D8}"/>
              </a:ext>
            </a:extLst>
          </p:cNvPr>
          <p:cNvSpPr/>
          <p:nvPr/>
        </p:nvSpPr>
        <p:spPr>
          <a:xfrm>
            <a:off x="3061846" y="3046578"/>
            <a:ext cx="1459831" cy="113898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F32F1BF8-83A6-0D46-90B5-F0811721F058}"/>
              </a:ext>
            </a:extLst>
          </p:cNvPr>
          <p:cNvSpPr/>
          <p:nvPr/>
        </p:nvSpPr>
        <p:spPr>
          <a:xfrm rot="7881796">
            <a:off x="3535420" y="4302114"/>
            <a:ext cx="538310" cy="503950"/>
          </a:xfrm>
          <a:prstGeom prst="corner">
            <a:avLst>
              <a:gd name="adj1" fmla="val 18116"/>
              <a:gd name="adj2" fmla="val 22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A9265E94-A14F-564A-802E-2F4F3E7C1611}"/>
              </a:ext>
            </a:extLst>
          </p:cNvPr>
          <p:cNvSpPr/>
          <p:nvPr/>
        </p:nvSpPr>
        <p:spPr>
          <a:xfrm>
            <a:off x="4908894" y="2677605"/>
            <a:ext cx="882316" cy="1973179"/>
          </a:xfrm>
          <a:prstGeom prst="cube">
            <a:avLst>
              <a:gd name="adj" fmla="val 213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D5AC96-2749-AE45-863A-5B34FC882D69}"/>
              </a:ext>
            </a:extLst>
          </p:cNvPr>
          <p:cNvSpPr/>
          <p:nvPr/>
        </p:nvSpPr>
        <p:spPr>
          <a:xfrm>
            <a:off x="6079970" y="3046576"/>
            <a:ext cx="1459831" cy="113898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-Shape 11">
            <a:extLst>
              <a:ext uri="{FF2B5EF4-FFF2-40B4-BE49-F238E27FC236}">
                <a16:creationId xmlns:a16="http://schemas.microsoft.com/office/drawing/2014/main" id="{39CFF594-2368-C34D-B570-46A774740BF3}"/>
              </a:ext>
            </a:extLst>
          </p:cNvPr>
          <p:cNvSpPr/>
          <p:nvPr/>
        </p:nvSpPr>
        <p:spPr>
          <a:xfrm rot="7881796">
            <a:off x="6553544" y="4302112"/>
            <a:ext cx="538310" cy="503950"/>
          </a:xfrm>
          <a:prstGeom prst="corner">
            <a:avLst>
              <a:gd name="adj1" fmla="val 18116"/>
              <a:gd name="adj2" fmla="val 22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1F3D878C-58E5-7440-A54E-0D259F06B410}"/>
              </a:ext>
            </a:extLst>
          </p:cNvPr>
          <p:cNvSpPr/>
          <p:nvPr/>
        </p:nvSpPr>
        <p:spPr>
          <a:xfrm>
            <a:off x="561475" y="4922611"/>
            <a:ext cx="1119310" cy="1935389"/>
          </a:xfrm>
          <a:prstGeom prst="wedgeRoundRectCallout">
            <a:avLst>
              <a:gd name="adj1" fmla="val -32299"/>
              <a:gd name="adj2" fmla="val -60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Hello server</a:t>
            </a: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FE035143-1E01-B844-B02B-26E6F7EE04CD}"/>
              </a:ext>
            </a:extLst>
          </p:cNvPr>
          <p:cNvSpPr/>
          <p:nvPr/>
        </p:nvSpPr>
        <p:spPr>
          <a:xfrm>
            <a:off x="1999534" y="4922611"/>
            <a:ext cx="1119310" cy="1935389"/>
          </a:xfrm>
          <a:prstGeom prst="wedgeRoundRectCallout">
            <a:avLst>
              <a:gd name="adj1" fmla="val -32299"/>
              <a:gd name="adj2" fmla="val -60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here. Hi</a:t>
            </a:r>
          </a:p>
        </p:txBody>
      </p:sp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CD9AA05B-6ACF-F24E-B56A-778A84B1493C}"/>
              </a:ext>
            </a:extLst>
          </p:cNvPr>
          <p:cNvSpPr/>
          <p:nvPr/>
        </p:nvSpPr>
        <p:spPr>
          <a:xfrm>
            <a:off x="3267003" y="4922611"/>
            <a:ext cx="1224788" cy="1935389"/>
          </a:xfrm>
          <a:prstGeom prst="wedgeRoundRectCallout">
            <a:avLst>
              <a:gd name="adj1" fmla="val -32299"/>
              <a:gd name="adj2" fmla="val -60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Here is my email address and password</a:t>
            </a:r>
          </a:p>
        </p:txBody>
      </p:sp>
      <p:sp>
        <p:nvSpPr>
          <p:cNvPr id="16" name="Rounded Rectangular Callout 15">
            <a:extLst>
              <a:ext uri="{FF2B5EF4-FFF2-40B4-BE49-F238E27FC236}">
                <a16:creationId xmlns:a16="http://schemas.microsoft.com/office/drawing/2014/main" id="{6A107CF8-C752-3D41-83A7-588CFCB5173E}"/>
              </a:ext>
            </a:extLst>
          </p:cNvPr>
          <p:cNvSpPr/>
          <p:nvPr/>
        </p:nvSpPr>
        <p:spPr>
          <a:xfrm>
            <a:off x="4623019" y="4922611"/>
            <a:ext cx="1095372" cy="1935389"/>
          </a:xfrm>
          <a:prstGeom prst="wedgeRoundRectCallout">
            <a:avLst>
              <a:gd name="adj1" fmla="val -7402"/>
              <a:gd name="adj2" fmla="val -618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Yep that’s correct</a:t>
            </a:r>
          </a:p>
        </p:txBody>
      </p:sp>
      <p:sp>
        <p:nvSpPr>
          <p:cNvPr id="17" name="Rounded Rectangular Callout 16">
            <a:extLst>
              <a:ext uri="{FF2B5EF4-FFF2-40B4-BE49-F238E27FC236}">
                <a16:creationId xmlns:a16="http://schemas.microsoft.com/office/drawing/2014/main" id="{75EF732C-5F65-BB4B-A0F7-967DD62C6B80}"/>
              </a:ext>
            </a:extLst>
          </p:cNvPr>
          <p:cNvSpPr/>
          <p:nvPr/>
        </p:nvSpPr>
        <p:spPr>
          <a:xfrm>
            <a:off x="5759126" y="4922611"/>
            <a:ext cx="2572945" cy="1935389"/>
          </a:xfrm>
          <a:prstGeom prst="wedgeRoundRectCallout">
            <a:avLst>
              <a:gd name="adj1" fmla="val -32299"/>
              <a:gd name="adj2" fmla="val -60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I’m about to send you an email to </a:t>
            </a:r>
            <a:r>
              <a:rPr lang="en-US" dirty="0" err="1"/>
              <a:t>michael@penston.net</a:t>
            </a:r>
            <a:r>
              <a:rPr lang="en-US" dirty="0"/>
              <a:t>, okay?</a:t>
            </a:r>
          </a:p>
        </p:txBody>
      </p:sp>
      <p:sp>
        <p:nvSpPr>
          <p:cNvPr id="18" name="Rounded Rectangular Callout 17">
            <a:extLst>
              <a:ext uri="{FF2B5EF4-FFF2-40B4-BE49-F238E27FC236}">
                <a16:creationId xmlns:a16="http://schemas.microsoft.com/office/drawing/2014/main" id="{8C39B228-F702-234D-B43C-C41DC8223D2F}"/>
              </a:ext>
            </a:extLst>
          </p:cNvPr>
          <p:cNvSpPr/>
          <p:nvPr/>
        </p:nvSpPr>
        <p:spPr>
          <a:xfrm>
            <a:off x="8364155" y="4922611"/>
            <a:ext cx="849041" cy="1935389"/>
          </a:xfrm>
          <a:prstGeom prst="wedgeRoundRectCallout">
            <a:avLst>
              <a:gd name="adj1" fmla="val -32299"/>
              <a:gd name="adj2" fmla="val -60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Go for it.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83C5B4-86D6-8C45-9DD4-4411E17C2505}"/>
              </a:ext>
            </a:extLst>
          </p:cNvPr>
          <p:cNvSpPr txBox="1"/>
          <p:nvPr/>
        </p:nvSpPr>
        <p:spPr>
          <a:xfrm>
            <a:off x="4491789" y="192505"/>
            <a:ext cx="2823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an oversimplification.</a:t>
            </a:r>
          </a:p>
        </p:txBody>
      </p:sp>
    </p:spTree>
    <p:extLst>
      <p:ext uri="{BB962C8B-B14F-4D97-AF65-F5344CB8AC3E}">
        <p14:creationId xmlns:p14="http://schemas.microsoft.com/office/powerpoint/2010/main" val="1756847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95988-013C-D243-AFF1-0EB9DA190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SMTP </a:t>
            </a:r>
            <a:br>
              <a:rPr lang="en-US" dirty="0"/>
            </a:br>
            <a:r>
              <a:rPr lang="en-US" dirty="0"/>
              <a:t>(Simple Mail Transfer Protocol)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233FA-D811-AB40-8725-7DB690203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SMTP is the protocol (set of rules) that computers follow when sending emails.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812573-8C17-F143-B863-A7FF3C9B115B}"/>
              </a:ext>
            </a:extLst>
          </p:cNvPr>
          <p:cNvSpPr/>
          <p:nvPr/>
        </p:nvSpPr>
        <p:spPr>
          <a:xfrm>
            <a:off x="128342" y="3046580"/>
            <a:ext cx="1459831" cy="113898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DE7C50D7-34AD-D347-80F4-E442875A688D}"/>
              </a:ext>
            </a:extLst>
          </p:cNvPr>
          <p:cNvSpPr/>
          <p:nvPr/>
        </p:nvSpPr>
        <p:spPr>
          <a:xfrm rot="7881796">
            <a:off x="601916" y="4302116"/>
            <a:ext cx="538310" cy="503950"/>
          </a:xfrm>
          <a:prstGeom prst="corner">
            <a:avLst>
              <a:gd name="adj1" fmla="val 18116"/>
              <a:gd name="adj2" fmla="val 22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CA30781C-CE72-104D-A1BA-0503003C6DEE}"/>
              </a:ext>
            </a:extLst>
          </p:cNvPr>
          <p:cNvSpPr/>
          <p:nvPr/>
        </p:nvSpPr>
        <p:spPr>
          <a:xfrm>
            <a:off x="1906812" y="2677607"/>
            <a:ext cx="882316" cy="1973179"/>
          </a:xfrm>
          <a:prstGeom prst="cube">
            <a:avLst>
              <a:gd name="adj" fmla="val 213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C84817-A8C5-6046-9AB7-3CE0A36286D8}"/>
              </a:ext>
            </a:extLst>
          </p:cNvPr>
          <p:cNvSpPr/>
          <p:nvPr/>
        </p:nvSpPr>
        <p:spPr>
          <a:xfrm>
            <a:off x="3061846" y="3046578"/>
            <a:ext cx="1459831" cy="113898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-Shape 8">
            <a:extLst>
              <a:ext uri="{FF2B5EF4-FFF2-40B4-BE49-F238E27FC236}">
                <a16:creationId xmlns:a16="http://schemas.microsoft.com/office/drawing/2014/main" id="{F32F1BF8-83A6-0D46-90B5-F0811721F058}"/>
              </a:ext>
            </a:extLst>
          </p:cNvPr>
          <p:cNvSpPr/>
          <p:nvPr/>
        </p:nvSpPr>
        <p:spPr>
          <a:xfrm rot="7881796">
            <a:off x="3535420" y="4302114"/>
            <a:ext cx="538310" cy="503950"/>
          </a:xfrm>
          <a:prstGeom prst="corner">
            <a:avLst>
              <a:gd name="adj1" fmla="val 18116"/>
              <a:gd name="adj2" fmla="val 22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A9265E94-A14F-564A-802E-2F4F3E7C1611}"/>
              </a:ext>
            </a:extLst>
          </p:cNvPr>
          <p:cNvSpPr/>
          <p:nvPr/>
        </p:nvSpPr>
        <p:spPr>
          <a:xfrm>
            <a:off x="4908894" y="2677605"/>
            <a:ext cx="882316" cy="1973179"/>
          </a:xfrm>
          <a:prstGeom prst="cube">
            <a:avLst>
              <a:gd name="adj" fmla="val 213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1F3D878C-58E5-7440-A54E-0D259F06B410}"/>
              </a:ext>
            </a:extLst>
          </p:cNvPr>
          <p:cNvSpPr/>
          <p:nvPr/>
        </p:nvSpPr>
        <p:spPr>
          <a:xfrm>
            <a:off x="504088" y="4922611"/>
            <a:ext cx="1382429" cy="1935389"/>
          </a:xfrm>
          <a:prstGeom prst="wedgeRoundRectCallout">
            <a:avLst>
              <a:gd name="adj1" fmla="val -32299"/>
              <a:gd name="adj2" fmla="val -60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Message: “Hi Michael you’re amazing”</a:t>
            </a: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FE035143-1E01-B844-B02B-26E6F7EE04CD}"/>
              </a:ext>
            </a:extLst>
          </p:cNvPr>
          <p:cNvSpPr/>
          <p:nvPr/>
        </p:nvSpPr>
        <p:spPr>
          <a:xfrm>
            <a:off x="1999534" y="4922611"/>
            <a:ext cx="1382428" cy="1935389"/>
          </a:xfrm>
          <a:prstGeom prst="wedgeRoundRectCallout">
            <a:avLst>
              <a:gd name="adj1" fmla="val -32299"/>
              <a:gd name="adj2" fmla="val -60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Accepted. I’ll deliver it</a:t>
            </a:r>
          </a:p>
        </p:txBody>
      </p:sp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CD9AA05B-6ACF-F24E-B56A-778A84B1493C}"/>
              </a:ext>
            </a:extLst>
          </p:cNvPr>
          <p:cNvSpPr/>
          <p:nvPr/>
        </p:nvSpPr>
        <p:spPr>
          <a:xfrm>
            <a:off x="3475549" y="4922611"/>
            <a:ext cx="1224788" cy="1935389"/>
          </a:xfrm>
          <a:prstGeom prst="wedgeRoundRectCallout">
            <a:avLst>
              <a:gd name="adj1" fmla="val -32299"/>
              <a:gd name="adj2" fmla="val -60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Bye</a:t>
            </a:r>
          </a:p>
        </p:txBody>
      </p:sp>
      <p:sp>
        <p:nvSpPr>
          <p:cNvPr id="16" name="Rounded Rectangular Callout 15">
            <a:extLst>
              <a:ext uri="{FF2B5EF4-FFF2-40B4-BE49-F238E27FC236}">
                <a16:creationId xmlns:a16="http://schemas.microsoft.com/office/drawing/2014/main" id="{6A107CF8-C752-3D41-83A7-588CFCB5173E}"/>
              </a:ext>
            </a:extLst>
          </p:cNvPr>
          <p:cNvSpPr/>
          <p:nvPr/>
        </p:nvSpPr>
        <p:spPr>
          <a:xfrm>
            <a:off x="5008926" y="4922611"/>
            <a:ext cx="1224788" cy="1935389"/>
          </a:xfrm>
          <a:prstGeom prst="wedgeRoundRectCallout">
            <a:avLst>
              <a:gd name="adj1" fmla="val -32299"/>
              <a:gd name="adj2" fmla="val -60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Bye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12B3F0-E617-FD4E-971D-10EFE0023C5A}"/>
              </a:ext>
            </a:extLst>
          </p:cNvPr>
          <p:cNvSpPr txBox="1"/>
          <p:nvPr/>
        </p:nvSpPr>
        <p:spPr>
          <a:xfrm>
            <a:off x="3610819" y="178231"/>
            <a:ext cx="5533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an oversimplification. Message is entirely fictional.</a:t>
            </a:r>
          </a:p>
        </p:txBody>
      </p:sp>
    </p:spTree>
    <p:extLst>
      <p:ext uri="{BB962C8B-B14F-4D97-AF65-F5344CB8AC3E}">
        <p14:creationId xmlns:p14="http://schemas.microsoft.com/office/powerpoint/2010/main" val="1743463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1F543-7672-6646-84E2-D4BB8AF79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592D4-D3CC-A642-B936-8DEE336A4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Because emails follow such strict rules, we can contact a server and send an email using Python!</a:t>
            </a:r>
          </a:p>
          <a:p>
            <a:pPr lvl="1"/>
            <a:r>
              <a:rPr lang="en-US" sz="2600" dirty="0"/>
              <a:t>Set sender and recipient</a:t>
            </a:r>
          </a:p>
          <a:p>
            <a:pPr lvl="1"/>
            <a:r>
              <a:rPr lang="en-US" sz="2600" dirty="0"/>
              <a:t>Add message header</a:t>
            </a:r>
          </a:p>
          <a:p>
            <a:pPr lvl="1"/>
            <a:r>
              <a:rPr lang="en-US" sz="2600" dirty="0"/>
              <a:t>Add message body</a:t>
            </a:r>
          </a:p>
          <a:p>
            <a:pPr lvl="1"/>
            <a:r>
              <a:rPr lang="en-US" sz="2600" dirty="0"/>
              <a:t>Send using SMTP!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3D8A9A-C293-9B47-BC15-D706CB3FB27F}"/>
              </a:ext>
            </a:extLst>
          </p:cNvPr>
          <p:cNvSpPr txBox="1"/>
          <p:nvPr/>
        </p:nvSpPr>
        <p:spPr>
          <a:xfrm>
            <a:off x="2246045" y="4989094"/>
            <a:ext cx="65873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I have created an email account for Coding Club</a:t>
            </a:r>
          </a:p>
          <a:p>
            <a:r>
              <a:rPr lang="en-US" sz="2400" dirty="0"/>
              <a:t>Username: </a:t>
            </a:r>
            <a:r>
              <a:rPr lang="en-US" sz="2400" dirty="0">
                <a:hlinkClick r:id="rId3"/>
              </a:rPr>
              <a:t>codingclub@penston.net</a:t>
            </a:r>
            <a:endParaRPr lang="en-US" sz="2400" dirty="0"/>
          </a:p>
          <a:p>
            <a:r>
              <a:rPr lang="en-US" sz="2400" dirty="0"/>
              <a:t>Password: </a:t>
            </a:r>
            <a:r>
              <a:rPr lang="en-US" sz="2400" dirty="0">
                <a:solidFill>
                  <a:srgbClr val="FF0000"/>
                </a:solidFill>
              </a:rPr>
              <a:t>*REMOVED FOR ONLINE DISTRIBUTION*</a:t>
            </a:r>
          </a:p>
        </p:txBody>
      </p:sp>
    </p:spTree>
    <p:extLst>
      <p:ext uri="{BB962C8B-B14F-4D97-AF65-F5344CB8AC3E}">
        <p14:creationId xmlns:p14="http://schemas.microsoft.com/office/powerpoint/2010/main" val="1328877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7BA54-4C5A-8B4D-97C9-D3D14206E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we do this?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31A8083-DD01-F04D-A545-240DEE40B9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056" y="3577389"/>
            <a:ext cx="9027944" cy="271324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7997F9-3253-6843-A7F8-2A493570AE35}"/>
              </a:ext>
            </a:extLst>
          </p:cNvPr>
          <p:cNvSpPr txBox="1"/>
          <p:nvPr/>
        </p:nvSpPr>
        <p:spPr>
          <a:xfrm>
            <a:off x="879785" y="1882005"/>
            <a:ext cx="75004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We first need to tell the computer who the email is from and who it is to.</a:t>
            </a:r>
          </a:p>
          <a:p>
            <a:endParaRPr lang="en-US" sz="2000" dirty="0"/>
          </a:p>
          <a:p>
            <a:r>
              <a:rPr lang="en-US" sz="2000" dirty="0"/>
              <a:t>We then need to set up an email header which is read by the receiving person to figure out where the email came from.</a:t>
            </a:r>
          </a:p>
        </p:txBody>
      </p:sp>
    </p:spTree>
    <p:extLst>
      <p:ext uri="{BB962C8B-B14F-4D97-AF65-F5344CB8AC3E}">
        <p14:creationId xmlns:p14="http://schemas.microsoft.com/office/powerpoint/2010/main" val="1891893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47BA4-6E9D-8F40-B4D2-A4CD14819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Sending 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9740A6-BE42-5E4D-A77E-78EA3703EAC7}"/>
              </a:ext>
            </a:extLst>
          </p:cNvPr>
          <p:cNvSpPr txBox="1"/>
          <p:nvPr/>
        </p:nvSpPr>
        <p:spPr>
          <a:xfrm>
            <a:off x="2083377" y="286604"/>
            <a:ext cx="5021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Download the code from </a:t>
            </a:r>
            <a:r>
              <a:rPr lang="en-US" dirty="0" err="1"/>
              <a:t>penston.net</a:t>
            </a:r>
            <a:r>
              <a:rPr lang="en-US" dirty="0"/>
              <a:t>/cc “</a:t>
            </a:r>
            <a:r>
              <a:rPr lang="en-US" dirty="0" err="1"/>
              <a:t>SMTP.py</a:t>
            </a:r>
            <a:r>
              <a:rPr lang="en-US" dirty="0"/>
              <a:t>”</a:t>
            </a:r>
          </a:p>
        </p:txBody>
      </p:sp>
      <p:pic>
        <p:nvPicPr>
          <p:cNvPr id="6" name="Content Placeholder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79CABC05-3956-D44B-8C38-4F4DD70AA0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325" y="1966606"/>
            <a:ext cx="7543800" cy="3782039"/>
          </a:xfrm>
        </p:spPr>
      </p:pic>
    </p:spTree>
    <p:extLst>
      <p:ext uri="{BB962C8B-B14F-4D97-AF65-F5344CB8AC3E}">
        <p14:creationId xmlns:p14="http://schemas.microsoft.com/office/powerpoint/2010/main" val="1694438373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663</TotalTime>
  <Words>304</Words>
  <Application>Microsoft Macintosh PowerPoint</Application>
  <PresentationFormat>On-screen Show (4:3)</PresentationFormat>
  <Paragraphs>42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Calibri</vt:lpstr>
      <vt:lpstr>Calibri Light</vt:lpstr>
      <vt:lpstr>Retrospect</vt:lpstr>
      <vt:lpstr>Coding Club</vt:lpstr>
      <vt:lpstr>Email</vt:lpstr>
      <vt:lpstr>How does Email work?</vt:lpstr>
      <vt:lpstr>SMTP  (Simple Mail Transfer Protocol)</vt:lpstr>
      <vt:lpstr>SMTP  (Simple Mail Transfer Protocol)</vt:lpstr>
      <vt:lpstr>Python</vt:lpstr>
      <vt:lpstr>How do we do this?</vt:lpstr>
      <vt:lpstr>Sending it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Michael Penston</cp:lastModifiedBy>
  <cp:revision>8</cp:revision>
  <cp:lastPrinted>2019-04-26T00:03:28Z</cp:lastPrinted>
  <dcterms:created xsi:type="dcterms:W3CDTF">2019-04-26T00:03:22Z</dcterms:created>
  <dcterms:modified xsi:type="dcterms:W3CDTF">2020-04-11T23:11:22Z</dcterms:modified>
</cp:coreProperties>
</file>