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58" r:id="rId10"/>
    <p:sldId id="259" r:id="rId11"/>
    <p:sldId id="261" r:id="rId12"/>
    <p:sldId id="262" r:id="rId13"/>
    <p:sldId id="260" r:id="rId14"/>
    <p:sldId id="263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98"/>
    <p:restoredTop sz="94286"/>
  </p:normalViewPr>
  <p:slideViewPr>
    <p:cSldViewPr snapToGrid="0" snapToObjects="1">
      <p:cViewPr varScale="1">
        <p:scale>
          <a:sx n="76" d="100"/>
          <a:sy n="76" d="100"/>
        </p:scale>
        <p:origin x="16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95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82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14781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909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191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173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8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27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661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6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52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8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5" y="6459788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788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97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7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4AB9D761-7450-CF42-BEA4-DED6423A5289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30F557C4-978C-E348-ADB9-29E17E6F229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996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50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B837C-B7CA-0149-9F0A-5727653943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Coding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653392-3FEE-8844-BFE5-DB8E32F85D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Friday 21</a:t>
            </a:r>
            <a:r>
              <a:rPr lang="en-US" baseline="30000" dirty="0"/>
              <a:t>st</a:t>
            </a:r>
            <a:r>
              <a:rPr lang="en-US" dirty="0"/>
              <a:t> June 2019</a:t>
            </a:r>
          </a:p>
        </p:txBody>
      </p:sp>
    </p:spTree>
    <p:extLst>
      <p:ext uri="{BB962C8B-B14F-4D97-AF65-F5344CB8AC3E}">
        <p14:creationId xmlns:p14="http://schemas.microsoft.com/office/powerpoint/2010/main" val="432389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E1445-3F64-0142-A320-A0FEB467E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do?</a:t>
            </a:r>
          </a:p>
        </p:txBody>
      </p:sp>
      <p:sp>
        <p:nvSpPr>
          <p:cNvPr id="4" name="Octagon 3">
            <a:extLst>
              <a:ext uri="{FF2B5EF4-FFF2-40B4-BE49-F238E27FC236}">
                <a16:creationId xmlns:a16="http://schemas.microsoft.com/office/drawing/2014/main" id="{9B3793FE-DF53-4E4A-918B-9B26ED80158D}"/>
              </a:ext>
            </a:extLst>
          </p:cNvPr>
          <p:cNvSpPr/>
          <p:nvPr/>
        </p:nvSpPr>
        <p:spPr>
          <a:xfrm>
            <a:off x="3170445" y="2585544"/>
            <a:ext cx="2848829" cy="2837793"/>
          </a:xfrm>
          <a:prstGeom prst="oc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AE4EC0-0C91-1445-9837-CC7976696620}"/>
              </a:ext>
            </a:extLst>
          </p:cNvPr>
          <p:cNvSpPr txBox="1"/>
          <p:nvPr/>
        </p:nvSpPr>
        <p:spPr>
          <a:xfrm>
            <a:off x="5056265" y="206232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02F836-A7C4-684F-9AB6-77715ADD22C9}"/>
              </a:ext>
            </a:extLst>
          </p:cNvPr>
          <p:cNvSpPr txBox="1"/>
          <p:nvPr/>
        </p:nvSpPr>
        <p:spPr>
          <a:xfrm>
            <a:off x="6040821" y="3000371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96C17E-6207-6445-ADAD-D184138CAFA1}"/>
              </a:ext>
            </a:extLst>
          </p:cNvPr>
          <p:cNvSpPr txBox="1"/>
          <p:nvPr/>
        </p:nvSpPr>
        <p:spPr>
          <a:xfrm>
            <a:off x="6040821" y="427415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271FB-8639-E14A-AA86-B7B91431F357}"/>
              </a:ext>
            </a:extLst>
          </p:cNvPr>
          <p:cNvSpPr txBox="1"/>
          <p:nvPr/>
        </p:nvSpPr>
        <p:spPr>
          <a:xfrm>
            <a:off x="5018952" y="5400528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0475D3-BFC8-2943-9B3A-DFDE3AFCB07E}"/>
              </a:ext>
            </a:extLst>
          </p:cNvPr>
          <p:cNvSpPr txBox="1"/>
          <p:nvPr/>
        </p:nvSpPr>
        <p:spPr>
          <a:xfrm>
            <a:off x="3685980" y="5400528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77476-B58D-4249-A5C5-FDA9A2AB646F}"/>
              </a:ext>
            </a:extLst>
          </p:cNvPr>
          <p:cNvSpPr txBox="1"/>
          <p:nvPr/>
        </p:nvSpPr>
        <p:spPr>
          <a:xfrm>
            <a:off x="2717975" y="4462059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C049C6-9B34-3443-9236-A701987FAC74}"/>
              </a:ext>
            </a:extLst>
          </p:cNvPr>
          <p:cNvSpPr txBox="1"/>
          <p:nvPr/>
        </p:nvSpPr>
        <p:spPr>
          <a:xfrm>
            <a:off x="2727959" y="3055547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918798-4229-8A46-80D7-147317403648}"/>
              </a:ext>
            </a:extLst>
          </p:cNvPr>
          <p:cNvSpPr txBox="1"/>
          <p:nvPr/>
        </p:nvSpPr>
        <p:spPr>
          <a:xfrm>
            <a:off x="3685980" y="206232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2CB50D-EE7F-EF46-85A9-B2CD38D39B81}"/>
              </a:ext>
            </a:extLst>
          </p:cNvPr>
          <p:cNvSpPr txBox="1"/>
          <p:nvPr/>
        </p:nvSpPr>
        <p:spPr>
          <a:xfrm>
            <a:off x="381525" y="3408242"/>
            <a:ext cx="739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m=8</a:t>
            </a:r>
          </a:p>
          <a:p>
            <a:r>
              <a:rPr lang="en-US" sz="2400" dirty="0"/>
              <a:t>a=2</a:t>
            </a:r>
          </a:p>
          <a:p>
            <a:r>
              <a:rPr lang="en-US" sz="2400" dirty="0"/>
              <a:t>c=0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6CE2E02-E952-F943-8468-5D3257982E65}"/>
              </a:ext>
            </a:extLst>
          </p:cNvPr>
          <p:cNvSpPr txBox="1"/>
          <p:nvPr/>
        </p:nvSpPr>
        <p:spPr>
          <a:xfrm>
            <a:off x="751177" y="1736996"/>
            <a:ext cx="41539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Let’s give it a </a:t>
            </a:r>
            <a:r>
              <a:rPr lang="en-US" sz="2400" b="1" dirty="0"/>
              <a:t>starting value of 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E6A8804-9473-D24C-B14A-EE5367D24CE6}"/>
              </a:ext>
            </a:extLst>
          </p:cNvPr>
          <p:cNvSpPr/>
          <p:nvPr/>
        </p:nvSpPr>
        <p:spPr>
          <a:xfrm>
            <a:off x="5914694" y="4227178"/>
            <a:ext cx="599090" cy="61717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9061B9-C3E3-B443-BB03-E903805EF9FF}"/>
              </a:ext>
            </a:extLst>
          </p:cNvPr>
          <p:cNvSpPr txBox="1"/>
          <p:nvPr/>
        </p:nvSpPr>
        <p:spPr>
          <a:xfrm>
            <a:off x="840828" y="5686097"/>
            <a:ext cx="1443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Sequence: 3,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EC5516-ACF5-A846-80D6-E6DD0474AD3B}"/>
              </a:ext>
            </a:extLst>
          </p:cNvPr>
          <p:cNvSpPr txBox="1"/>
          <p:nvPr/>
        </p:nvSpPr>
        <p:spPr>
          <a:xfrm>
            <a:off x="6608905" y="1835119"/>
            <a:ext cx="2139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It might help to imagine this as a clock</a:t>
            </a:r>
          </a:p>
        </p:txBody>
      </p:sp>
    </p:spTree>
    <p:extLst>
      <p:ext uri="{BB962C8B-B14F-4D97-AF65-F5344CB8AC3E}">
        <p14:creationId xmlns:p14="http://schemas.microsoft.com/office/powerpoint/2010/main" val="538059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E1445-3F64-0142-A320-A0FEB467E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do?</a:t>
            </a:r>
          </a:p>
        </p:txBody>
      </p:sp>
      <p:sp>
        <p:nvSpPr>
          <p:cNvPr id="4" name="Octagon 3">
            <a:extLst>
              <a:ext uri="{FF2B5EF4-FFF2-40B4-BE49-F238E27FC236}">
                <a16:creationId xmlns:a16="http://schemas.microsoft.com/office/drawing/2014/main" id="{9B3793FE-DF53-4E4A-918B-9B26ED80158D}"/>
              </a:ext>
            </a:extLst>
          </p:cNvPr>
          <p:cNvSpPr/>
          <p:nvPr/>
        </p:nvSpPr>
        <p:spPr>
          <a:xfrm>
            <a:off x="3170445" y="2585544"/>
            <a:ext cx="2848829" cy="2837793"/>
          </a:xfrm>
          <a:prstGeom prst="oc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AE4EC0-0C91-1445-9837-CC7976696620}"/>
              </a:ext>
            </a:extLst>
          </p:cNvPr>
          <p:cNvSpPr txBox="1"/>
          <p:nvPr/>
        </p:nvSpPr>
        <p:spPr>
          <a:xfrm>
            <a:off x="5056265" y="206232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02F836-A7C4-684F-9AB6-77715ADD22C9}"/>
              </a:ext>
            </a:extLst>
          </p:cNvPr>
          <p:cNvSpPr txBox="1"/>
          <p:nvPr/>
        </p:nvSpPr>
        <p:spPr>
          <a:xfrm>
            <a:off x="6040821" y="3000371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96C17E-6207-6445-ADAD-D184138CAFA1}"/>
              </a:ext>
            </a:extLst>
          </p:cNvPr>
          <p:cNvSpPr txBox="1"/>
          <p:nvPr/>
        </p:nvSpPr>
        <p:spPr>
          <a:xfrm>
            <a:off x="6040821" y="427415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271FB-8639-E14A-AA86-B7B91431F357}"/>
              </a:ext>
            </a:extLst>
          </p:cNvPr>
          <p:cNvSpPr txBox="1"/>
          <p:nvPr/>
        </p:nvSpPr>
        <p:spPr>
          <a:xfrm>
            <a:off x="5018952" y="5400528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0475D3-BFC8-2943-9B3A-DFDE3AFCB07E}"/>
              </a:ext>
            </a:extLst>
          </p:cNvPr>
          <p:cNvSpPr txBox="1"/>
          <p:nvPr/>
        </p:nvSpPr>
        <p:spPr>
          <a:xfrm>
            <a:off x="3685980" y="5400528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77476-B58D-4249-A5C5-FDA9A2AB646F}"/>
              </a:ext>
            </a:extLst>
          </p:cNvPr>
          <p:cNvSpPr txBox="1"/>
          <p:nvPr/>
        </p:nvSpPr>
        <p:spPr>
          <a:xfrm>
            <a:off x="2717975" y="4462059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C049C6-9B34-3443-9236-A701987FAC74}"/>
              </a:ext>
            </a:extLst>
          </p:cNvPr>
          <p:cNvSpPr txBox="1"/>
          <p:nvPr/>
        </p:nvSpPr>
        <p:spPr>
          <a:xfrm>
            <a:off x="2727959" y="3055547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918798-4229-8A46-80D7-147317403648}"/>
              </a:ext>
            </a:extLst>
          </p:cNvPr>
          <p:cNvSpPr txBox="1"/>
          <p:nvPr/>
        </p:nvSpPr>
        <p:spPr>
          <a:xfrm>
            <a:off x="3685980" y="206232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2CB50D-EE7F-EF46-85A9-B2CD38D39B81}"/>
              </a:ext>
            </a:extLst>
          </p:cNvPr>
          <p:cNvSpPr txBox="1"/>
          <p:nvPr/>
        </p:nvSpPr>
        <p:spPr>
          <a:xfrm>
            <a:off x="381525" y="3408242"/>
            <a:ext cx="739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m=8</a:t>
            </a:r>
          </a:p>
          <a:p>
            <a:r>
              <a:rPr lang="en-US" sz="2400" dirty="0"/>
              <a:t>a=2</a:t>
            </a:r>
          </a:p>
          <a:p>
            <a:r>
              <a:rPr lang="en-US" sz="2400" dirty="0"/>
              <a:t>c=0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E6A8804-9473-D24C-B14A-EE5367D24CE6}"/>
              </a:ext>
            </a:extLst>
          </p:cNvPr>
          <p:cNvSpPr/>
          <p:nvPr/>
        </p:nvSpPr>
        <p:spPr>
          <a:xfrm>
            <a:off x="5914694" y="4227178"/>
            <a:ext cx="599090" cy="617172"/>
          </a:xfrm>
          <a:prstGeom prst="ellipse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410134-5070-454E-B33D-BC4EC815E550}"/>
              </a:ext>
            </a:extLst>
          </p:cNvPr>
          <p:cNvSpPr txBox="1"/>
          <p:nvPr/>
        </p:nvSpPr>
        <p:spPr>
          <a:xfrm>
            <a:off x="6513784" y="2186242"/>
            <a:ext cx="27326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= (2 x 3 + 0)	  mod    8</a:t>
            </a:r>
          </a:p>
          <a:p>
            <a:r>
              <a:rPr lang="en-US" sz="2000" dirty="0"/>
              <a:t>= 6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7C1F7AE-9E8C-8D48-97EC-B060F42AB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91" y="1888395"/>
            <a:ext cx="3103182" cy="310318"/>
          </a:xfrm>
          <a:prstGeom prst="rect">
            <a:avLst/>
          </a:prstGeom>
        </p:spPr>
      </p:pic>
      <p:sp>
        <p:nvSpPr>
          <p:cNvPr id="21" name="Circular Arrow 20">
            <a:extLst>
              <a:ext uri="{FF2B5EF4-FFF2-40B4-BE49-F238E27FC236}">
                <a16:creationId xmlns:a16="http://schemas.microsoft.com/office/drawing/2014/main" id="{19E106F1-F6C6-0846-82AC-D5C6B2854FA9}"/>
              </a:ext>
            </a:extLst>
          </p:cNvPr>
          <p:cNvSpPr/>
          <p:nvPr/>
        </p:nvSpPr>
        <p:spPr>
          <a:xfrm rot="1142641">
            <a:off x="3563047" y="2611956"/>
            <a:ext cx="2399408" cy="2762161"/>
          </a:xfrm>
          <a:prstGeom prst="circularArrow">
            <a:avLst>
              <a:gd name="adj1" fmla="val 5526"/>
              <a:gd name="adj2" fmla="val 1142319"/>
              <a:gd name="adj3" fmla="val 20666726"/>
              <a:gd name="adj4" fmla="val 16228193"/>
              <a:gd name="adj5" fmla="val 7477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ircular Arrow 21">
            <a:extLst>
              <a:ext uri="{FF2B5EF4-FFF2-40B4-BE49-F238E27FC236}">
                <a16:creationId xmlns:a16="http://schemas.microsoft.com/office/drawing/2014/main" id="{6A995DA1-65BB-5047-8AD9-F68F44CDD989}"/>
              </a:ext>
            </a:extLst>
          </p:cNvPr>
          <p:cNvSpPr/>
          <p:nvPr/>
        </p:nvSpPr>
        <p:spPr>
          <a:xfrm rot="1028306">
            <a:off x="3299449" y="2820843"/>
            <a:ext cx="2399408" cy="2536230"/>
          </a:xfrm>
          <a:prstGeom prst="circularArrow">
            <a:avLst>
              <a:gd name="adj1" fmla="val 4639"/>
              <a:gd name="adj2" fmla="val 1142319"/>
              <a:gd name="adj3" fmla="val 7534734"/>
              <a:gd name="adj4" fmla="val 16228193"/>
              <a:gd name="adj5" fmla="val 747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49092EB-EFE5-9C46-ACA4-AFFF2FA7ECC8}"/>
              </a:ext>
            </a:extLst>
          </p:cNvPr>
          <p:cNvSpPr/>
          <p:nvPr/>
        </p:nvSpPr>
        <p:spPr>
          <a:xfrm>
            <a:off x="2617052" y="4435653"/>
            <a:ext cx="599090" cy="61717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98702E-2284-DD42-A149-ABE06BBFB988}"/>
              </a:ext>
            </a:extLst>
          </p:cNvPr>
          <p:cNvSpPr txBox="1"/>
          <p:nvPr/>
        </p:nvSpPr>
        <p:spPr>
          <a:xfrm>
            <a:off x="840828" y="5686097"/>
            <a:ext cx="1617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Sequence: 3, 6,</a:t>
            </a:r>
          </a:p>
        </p:txBody>
      </p:sp>
    </p:spTree>
    <p:extLst>
      <p:ext uri="{BB962C8B-B14F-4D97-AF65-F5344CB8AC3E}">
        <p14:creationId xmlns:p14="http://schemas.microsoft.com/office/powerpoint/2010/main" val="146501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E1445-3F64-0142-A320-A0FEB467E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this do?</a:t>
            </a:r>
          </a:p>
        </p:txBody>
      </p:sp>
      <p:sp>
        <p:nvSpPr>
          <p:cNvPr id="4" name="Octagon 3">
            <a:extLst>
              <a:ext uri="{FF2B5EF4-FFF2-40B4-BE49-F238E27FC236}">
                <a16:creationId xmlns:a16="http://schemas.microsoft.com/office/drawing/2014/main" id="{9B3793FE-DF53-4E4A-918B-9B26ED80158D}"/>
              </a:ext>
            </a:extLst>
          </p:cNvPr>
          <p:cNvSpPr/>
          <p:nvPr/>
        </p:nvSpPr>
        <p:spPr>
          <a:xfrm>
            <a:off x="3170445" y="2585544"/>
            <a:ext cx="2848829" cy="2837793"/>
          </a:xfrm>
          <a:prstGeom prst="oct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AE4EC0-0C91-1445-9837-CC7976696620}"/>
              </a:ext>
            </a:extLst>
          </p:cNvPr>
          <p:cNvSpPr txBox="1"/>
          <p:nvPr/>
        </p:nvSpPr>
        <p:spPr>
          <a:xfrm>
            <a:off x="5056265" y="206232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02F836-A7C4-684F-9AB6-77715ADD22C9}"/>
              </a:ext>
            </a:extLst>
          </p:cNvPr>
          <p:cNvSpPr txBox="1"/>
          <p:nvPr/>
        </p:nvSpPr>
        <p:spPr>
          <a:xfrm>
            <a:off x="6040821" y="3000371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96C17E-6207-6445-ADAD-D184138CAFA1}"/>
              </a:ext>
            </a:extLst>
          </p:cNvPr>
          <p:cNvSpPr txBox="1"/>
          <p:nvPr/>
        </p:nvSpPr>
        <p:spPr>
          <a:xfrm>
            <a:off x="6040821" y="427415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6271FB-8639-E14A-AA86-B7B91431F357}"/>
              </a:ext>
            </a:extLst>
          </p:cNvPr>
          <p:cNvSpPr txBox="1"/>
          <p:nvPr/>
        </p:nvSpPr>
        <p:spPr>
          <a:xfrm>
            <a:off x="5018952" y="5400528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0475D3-BFC8-2943-9B3A-DFDE3AFCB07E}"/>
              </a:ext>
            </a:extLst>
          </p:cNvPr>
          <p:cNvSpPr txBox="1"/>
          <p:nvPr/>
        </p:nvSpPr>
        <p:spPr>
          <a:xfrm>
            <a:off x="3685980" y="5400528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77476-B58D-4249-A5C5-FDA9A2AB646F}"/>
              </a:ext>
            </a:extLst>
          </p:cNvPr>
          <p:cNvSpPr txBox="1"/>
          <p:nvPr/>
        </p:nvSpPr>
        <p:spPr>
          <a:xfrm>
            <a:off x="2717975" y="4462059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C049C6-9B34-3443-9236-A701987FAC74}"/>
              </a:ext>
            </a:extLst>
          </p:cNvPr>
          <p:cNvSpPr txBox="1"/>
          <p:nvPr/>
        </p:nvSpPr>
        <p:spPr>
          <a:xfrm>
            <a:off x="2727959" y="3055547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918798-4229-8A46-80D7-147317403648}"/>
              </a:ext>
            </a:extLst>
          </p:cNvPr>
          <p:cNvSpPr txBox="1"/>
          <p:nvPr/>
        </p:nvSpPr>
        <p:spPr>
          <a:xfrm>
            <a:off x="3685980" y="2062324"/>
            <a:ext cx="568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2CB50D-EE7F-EF46-85A9-B2CD38D39B81}"/>
              </a:ext>
            </a:extLst>
          </p:cNvPr>
          <p:cNvSpPr txBox="1"/>
          <p:nvPr/>
        </p:nvSpPr>
        <p:spPr>
          <a:xfrm>
            <a:off x="381525" y="3408242"/>
            <a:ext cx="739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m=8</a:t>
            </a:r>
          </a:p>
          <a:p>
            <a:r>
              <a:rPr lang="en-US" sz="2400" dirty="0"/>
              <a:t>a=2</a:t>
            </a:r>
          </a:p>
          <a:p>
            <a:r>
              <a:rPr lang="en-US" sz="2400" dirty="0"/>
              <a:t>c=0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410134-5070-454E-B33D-BC4EC815E550}"/>
              </a:ext>
            </a:extLst>
          </p:cNvPr>
          <p:cNvSpPr txBox="1"/>
          <p:nvPr/>
        </p:nvSpPr>
        <p:spPr>
          <a:xfrm>
            <a:off x="6513784" y="2186242"/>
            <a:ext cx="2732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= (2 x 6 + 0)	  mod    8</a:t>
            </a:r>
          </a:p>
          <a:p>
            <a:r>
              <a:rPr lang="en-US" sz="2000" dirty="0"/>
              <a:t>= 12 		  mod    8</a:t>
            </a:r>
          </a:p>
          <a:p>
            <a:r>
              <a:rPr lang="en-US" sz="2000" dirty="0"/>
              <a:t>= 4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7C1F7AE-9E8C-8D48-97EC-B060F42AB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691" y="1888395"/>
            <a:ext cx="3103182" cy="310318"/>
          </a:xfrm>
          <a:prstGeom prst="rect">
            <a:avLst/>
          </a:prstGeom>
        </p:spPr>
      </p:pic>
      <p:sp>
        <p:nvSpPr>
          <p:cNvPr id="22" name="Circular Arrow 21">
            <a:extLst>
              <a:ext uri="{FF2B5EF4-FFF2-40B4-BE49-F238E27FC236}">
                <a16:creationId xmlns:a16="http://schemas.microsoft.com/office/drawing/2014/main" id="{6A995DA1-65BB-5047-8AD9-F68F44CDD989}"/>
              </a:ext>
            </a:extLst>
          </p:cNvPr>
          <p:cNvSpPr/>
          <p:nvPr/>
        </p:nvSpPr>
        <p:spPr>
          <a:xfrm rot="1028306">
            <a:off x="3380055" y="2661335"/>
            <a:ext cx="2535241" cy="2788101"/>
          </a:xfrm>
          <a:prstGeom prst="circularArrow">
            <a:avLst>
              <a:gd name="adj1" fmla="val 4639"/>
              <a:gd name="adj2" fmla="val 1142319"/>
              <a:gd name="adj3" fmla="val 7534734"/>
              <a:gd name="adj4" fmla="val 16499249"/>
              <a:gd name="adj5" fmla="val 7477"/>
            </a:avLst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49092EB-EFE5-9C46-ACA4-AFFF2FA7ECC8}"/>
              </a:ext>
            </a:extLst>
          </p:cNvPr>
          <p:cNvSpPr/>
          <p:nvPr/>
        </p:nvSpPr>
        <p:spPr>
          <a:xfrm>
            <a:off x="2617052" y="4435653"/>
            <a:ext cx="599090" cy="617172"/>
          </a:xfrm>
          <a:prstGeom prst="ellipse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B48BA6F-5617-AF43-A88F-C388A83B23F8}"/>
              </a:ext>
            </a:extLst>
          </p:cNvPr>
          <p:cNvSpPr/>
          <p:nvPr/>
        </p:nvSpPr>
        <p:spPr>
          <a:xfrm>
            <a:off x="4924989" y="5306576"/>
            <a:ext cx="599090" cy="617172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ircular Arrow 23">
            <a:extLst>
              <a:ext uri="{FF2B5EF4-FFF2-40B4-BE49-F238E27FC236}">
                <a16:creationId xmlns:a16="http://schemas.microsoft.com/office/drawing/2014/main" id="{613B051F-BAF3-9148-95B9-539168F7E544}"/>
              </a:ext>
            </a:extLst>
          </p:cNvPr>
          <p:cNvSpPr/>
          <p:nvPr/>
        </p:nvSpPr>
        <p:spPr>
          <a:xfrm rot="9182312">
            <a:off x="3643853" y="3093774"/>
            <a:ext cx="1690112" cy="1846685"/>
          </a:xfrm>
          <a:prstGeom prst="circularArrow">
            <a:avLst>
              <a:gd name="adj1" fmla="val 4639"/>
              <a:gd name="adj2" fmla="val 65438"/>
              <a:gd name="adj3" fmla="val 7534734"/>
              <a:gd name="adj4" fmla="val 8502232"/>
              <a:gd name="adj5" fmla="val 208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Circular Arrow 24">
            <a:extLst>
              <a:ext uri="{FF2B5EF4-FFF2-40B4-BE49-F238E27FC236}">
                <a16:creationId xmlns:a16="http://schemas.microsoft.com/office/drawing/2014/main" id="{EF95F565-4162-DF42-A96A-FAE7ACCF54EF}"/>
              </a:ext>
            </a:extLst>
          </p:cNvPr>
          <p:cNvSpPr/>
          <p:nvPr/>
        </p:nvSpPr>
        <p:spPr>
          <a:xfrm rot="5613806">
            <a:off x="3295538" y="2989538"/>
            <a:ext cx="2331002" cy="2349457"/>
          </a:xfrm>
          <a:prstGeom prst="circularArrow">
            <a:avLst>
              <a:gd name="adj1" fmla="val 2840"/>
              <a:gd name="adj2" fmla="val 893438"/>
              <a:gd name="adj3" fmla="val 18455267"/>
              <a:gd name="adj4" fmla="val 11194728"/>
              <a:gd name="adj5" fmla="val 6800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4E2827-0EEC-214E-8753-601501C3AFEC}"/>
              </a:ext>
            </a:extLst>
          </p:cNvPr>
          <p:cNvSpPr txBox="1"/>
          <p:nvPr/>
        </p:nvSpPr>
        <p:spPr>
          <a:xfrm>
            <a:off x="840828" y="568609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Sequence: 3, 6, 4,</a:t>
            </a:r>
          </a:p>
        </p:txBody>
      </p:sp>
    </p:spTree>
    <p:extLst>
      <p:ext uri="{BB962C8B-B14F-4D97-AF65-F5344CB8AC3E}">
        <p14:creationId xmlns:p14="http://schemas.microsoft.com/office/powerpoint/2010/main" val="219460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DAB98-B6AA-904A-ACA9-6C056E3E3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Continue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EF404-21A6-A34C-B5F5-843C2BA6F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099" y="3515361"/>
            <a:ext cx="7543801" cy="266191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We put our previous result back in to generate a new random number. This repeats but only to a point.</a:t>
            </a:r>
          </a:p>
          <a:p>
            <a:endParaRPr lang="en-US" dirty="0"/>
          </a:p>
          <a:p>
            <a:r>
              <a:rPr lang="en-US" dirty="0"/>
              <a:t>Once the function receives the same input, it will give the same output so sequence repeats. </a:t>
            </a:r>
          </a:p>
          <a:p>
            <a:r>
              <a:rPr lang="en-US" dirty="0"/>
              <a:t>Our aim is to find a, m and c values that give the longest and most varied sequence.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BD92ED-2FC4-1442-8249-1CAEB59BA99D}"/>
              </a:ext>
            </a:extLst>
          </p:cNvPr>
          <p:cNvSpPr txBox="1"/>
          <p:nvPr/>
        </p:nvSpPr>
        <p:spPr>
          <a:xfrm>
            <a:off x="1250904" y="2220297"/>
            <a:ext cx="2732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= (2 x 4 + 0)	  mod    8</a:t>
            </a:r>
          </a:p>
          <a:p>
            <a:r>
              <a:rPr lang="en-US" sz="2000" dirty="0"/>
              <a:t>= 8 			  mod    8</a:t>
            </a:r>
          </a:p>
          <a:p>
            <a:r>
              <a:rPr lang="en-US" sz="2000" dirty="0"/>
              <a:t>= 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09A6AA-D76B-C144-9BBC-0F98C4591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11" y="1922450"/>
            <a:ext cx="3103182" cy="310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E3D81FD-252A-9A4A-8859-8BE090FBE96D}"/>
              </a:ext>
            </a:extLst>
          </p:cNvPr>
          <p:cNvSpPr txBox="1"/>
          <p:nvPr/>
        </p:nvSpPr>
        <p:spPr>
          <a:xfrm>
            <a:off x="5160406" y="2220297"/>
            <a:ext cx="27326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= (2 x 0 + 0)	  mod    8</a:t>
            </a:r>
          </a:p>
          <a:p>
            <a:r>
              <a:rPr lang="en-US" sz="2000" dirty="0"/>
              <a:t>= 0 			  mod    8</a:t>
            </a:r>
          </a:p>
          <a:p>
            <a:r>
              <a:rPr lang="en-US" sz="2000" dirty="0"/>
              <a:t>= 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1D0CB3-76E1-7640-A3EB-900CCEA0A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313" y="1922450"/>
            <a:ext cx="3103182" cy="31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56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96EF6-98CE-EA47-83F7-9FC2A1FA5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Patterns</a:t>
            </a:r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B186C88A-8820-1D41-B3E4-E5CEA2145A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6342" y="2364423"/>
            <a:ext cx="4125658" cy="3071177"/>
          </a:xfr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D6384A3-21E4-174A-8105-14325F829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364422"/>
            <a:ext cx="4103560" cy="30711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B9EB07-EA85-3240-9F89-3FF98F857E81}"/>
              </a:ext>
            </a:extLst>
          </p:cNvPr>
          <p:cNvSpPr txBox="1"/>
          <p:nvPr/>
        </p:nvSpPr>
        <p:spPr>
          <a:xfrm>
            <a:off x="683992" y="2126098"/>
            <a:ext cx="365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 a small scale, LCGs seem random.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89CD18-F0E4-1341-B515-40681899D842}"/>
              </a:ext>
            </a:extLst>
          </p:cNvPr>
          <p:cNvSpPr txBox="1"/>
          <p:nvPr/>
        </p:nvSpPr>
        <p:spPr>
          <a:xfrm>
            <a:off x="4798601" y="2179755"/>
            <a:ext cx="2909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On a large scale, they repeat.</a:t>
            </a:r>
          </a:p>
        </p:txBody>
      </p:sp>
    </p:spTree>
    <p:extLst>
      <p:ext uri="{BB962C8B-B14F-4D97-AF65-F5344CB8AC3E}">
        <p14:creationId xmlns:p14="http://schemas.microsoft.com/office/powerpoint/2010/main" val="42357630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21534-C14D-D545-8CCE-55BEE4270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Let’s Write a Linear Congruential Generator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9B15C-8590-D741-8F41-3345C3F43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099" y="2009986"/>
            <a:ext cx="7543801" cy="2838027"/>
          </a:xfrm>
        </p:spPr>
        <p:txBody>
          <a:bodyPr>
            <a:normAutofit/>
          </a:bodyPr>
          <a:lstStyle/>
          <a:p>
            <a:r>
              <a:rPr lang="en-GB" sz="3600" dirty="0"/>
              <a:t>Create variables a, m, n, c</a:t>
            </a:r>
          </a:p>
          <a:p>
            <a:r>
              <a:rPr lang="en-GB" sz="3600" dirty="0"/>
              <a:t>Form a while loop</a:t>
            </a:r>
          </a:p>
          <a:p>
            <a:pPr marL="150876" lvl="1" indent="0">
              <a:buNone/>
            </a:pPr>
            <a:r>
              <a:rPr lang="en-GB" sz="3600" dirty="0"/>
              <a:t>	Set variable n = (a*</a:t>
            </a:r>
            <a:r>
              <a:rPr lang="en-GB" sz="3600" dirty="0" err="1"/>
              <a:t>n+c</a:t>
            </a:r>
            <a:r>
              <a:rPr lang="en-GB" sz="3600" dirty="0"/>
              <a:t>) % m</a:t>
            </a:r>
          </a:p>
          <a:p>
            <a:pPr marL="150876" lvl="1" indent="0">
              <a:buNone/>
            </a:pPr>
            <a:r>
              <a:rPr lang="en-GB" sz="3600" dirty="0"/>
              <a:t>	Print n</a:t>
            </a:r>
          </a:p>
        </p:txBody>
      </p:sp>
    </p:spTree>
    <p:extLst>
      <p:ext uri="{BB962C8B-B14F-4D97-AF65-F5344CB8AC3E}">
        <p14:creationId xmlns:p14="http://schemas.microsoft.com/office/powerpoint/2010/main" val="25996051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9353C-7F97-BF4D-9476-C31BDEA8A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LCGs in Modern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A6F1D-4772-C240-8664-7FD7D1D60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3224107" cy="4023360"/>
          </a:xfrm>
        </p:spPr>
        <p:txBody>
          <a:bodyPr>
            <a:normAutofit/>
          </a:bodyPr>
          <a:lstStyle/>
          <a:p>
            <a:r>
              <a:rPr lang="en-GB" dirty="0"/>
              <a:t>In security software (like password hashers) we use truly random numbers from atmospheric noise, quantum states or thermal noise – not pseudorandom numbers as they can be predicted.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97D0A1A-5193-7B41-859B-53A32D59C6D9}"/>
              </a:ext>
            </a:extLst>
          </p:cNvPr>
          <p:cNvSpPr/>
          <p:nvPr/>
        </p:nvSpPr>
        <p:spPr>
          <a:xfrm>
            <a:off x="4358641" y="2087699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dirty="0"/>
              <a:t>Java programmes use these parameters to generate random numbers.</a:t>
            </a:r>
          </a:p>
          <a:p>
            <a:r>
              <a:rPr lang="en-GB" sz="2800" dirty="0"/>
              <a:t>m = 281474976710656</a:t>
            </a:r>
          </a:p>
          <a:p>
            <a:r>
              <a:rPr lang="en-GB" sz="2800" dirty="0"/>
              <a:t>a = 25214903917</a:t>
            </a:r>
          </a:p>
          <a:p>
            <a:r>
              <a:rPr lang="en-GB" sz="2800" dirty="0"/>
              <a:t>c = 11</a:t>
            </a:r>
          </a:p>
          <a:p>
            <a:r>
              <a:rPr lang="en-GB" sz="2800" dirty="0"/>
              <a:t>Starting value n can be anything</a:t>
            </a:r>
          </a:p>
        </p:txBody>
      </p:sp>
    </p:spTree>
    <p:extLst>
      <p:ext uri="{BB962C8B-B14F-4D97-AF65-F5344CB8AC3E}">
        <p14:creationId xmlns:p14="http://schemas.microsoft.com/office/powerpoint/2010/main" val="65585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0CD1D-973A-F742-918B-454ABB846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Python </a:t>
            </a:r>
            <a:r>
              <a:rPr lang="en-GB" dirty="0" err="1"/>
              <a:t>random.randint</a:t>
            </a:r>
            <a:r>
              <a:rPr lang="en-GB" dirty="0"/>
              <a:t>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1AB0B-177C-4D40-BF24-63A88F791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Python random function does not use LCGs. Instead, it uses the Mersenne Twister algorithm. This is much faster than LCGs and produces better randomness.</a:t>
            </a:r>
          </a:p>
        </p:txBody>
      </p:sp>
    </p:spTree>
    <p:extLst>
      <p:ext uri="{BB962C8B-B14F-4D97-AF65-F5344CB8AC3E}">
        <p14:creationId xmlns:p14="http://schemas.microsoft.com/office/powerpoint/2010/main" val="617880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BC611-E208-2A4E-8092-B5DFD06C2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Numbers: In Depth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88F00-D73C-5748-B633-2DC0214D4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/>
          <a:lstStyle/>
          <a:p>
            <a:r>
              <a:rPr lang="en-US" dirty="0"/>
              <a:t>We all know how to generate a random number using the ’random’ module.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EFB485-E3A1-6A4C-9A53-11EED85147CE}"/>
              </a:ext>
            </a:extLst>
          </p:cNvPr>
          <p:cNvSpPr txBox="1"/>
          <p:nvPr/>
        </p:nvSpPr>
        <p:spPr>
          <a:xfrm>
            <a:off x="777240" y="2719607"/>
            <a:ext cx="5409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import</a:t>
            </a:r>
            <a: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 random</a:t>
            </a:r>
          </a:p>
          <a:p>
            <a:r>
              <a:rPr lang="en-US" sz="2400" dirty="0">
                <a:solidFill>
                  <a:srgbClr val="7030A0"/>
                </a:solidFill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</a:t>
            </a:r>
            <a: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</a:t>
            </a:r>
            <a:r>
              <a:rPr lang="en-US" sz="2400" dirty="0" err="1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random.randint</a:t>
            </a:r>
            <a:r>
              <a:rPr lang="en-US" sz="2400" dirty="0">
                <a:latin typeface="Menlo" panose="020B0609030804020204" pitchFamily="49" charset="0"/>
                <a:ea typeface="Menlo" panose="020B0609030804020204" pitchFamily="49" charset="0"/>
                <a:cs typeface="Menlo" panose="020B0609030804020204" pitchFamily="49" charset="0"/>
              </a:rPr>
              <a:t>(0,100))</a:t>
            </a: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238FA6E4-D150-0E4B-B711-A7A85D41B426}"/>
              </a:ext>
            </a:extLst>
          </p:cNvPr>
          <p:cNvSpPr/>
          <p:nvPr/>
        </p:nvSpPr>
        <p:spPr>
          <a:xfrm rot="16200000">
            <a:off x="2980631" y="2629164"/>
            <a:ext cx="471071" cy="2456499"/>
          </a:xfrm>
          <a:prstGeom prst="leftBrace">
            <a:avLst>
              <a:gd name="adj1" fmla="val 3538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B58644-DA73-1347-A10E-A9879B599B92}"/>
              </a:ext>
            </a:extLst>
          </p:cNvPr>
          <p:cNvSpPr txBox="1"/>
          <p:nvPr/>
        </p:nvSpPr>
        <p:spPr>
          <a:xfrm>
            <a:off x="1890072" y="4201321"/>
            <a:ext cx="3184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But what is going on under the bonnet?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E024D6-0891-D84F-BC76-1E1792EF6F9D}"/>
              </a:ext>
            </a:extLst>
          </p:cNvPr>
          <p:cNvSpPr txBox="1"/>
          <p:nvPr/>
        </p:nvSpPr>
        <p:spPr>
          <a:xfrm>
            <a:off x="6141195" y="4201321"/>
            <a:ext cx="27747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Today: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True Randomness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Pseudorandom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LCR (Linear Congruential Generator)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Let’s code one!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687D5B-1DEF-7F48-8DB7-12662010E23F}"/>
              </a:ext>
            </a:extLst>
          </p:cNvPr>
          <p:cNvSpPr txBox="1"/>
          <p:nvPr/>
        </p:nvSpPr>
        <p:spPr>
          <a:xfrm>
            <a:off x="773015" y="5271123"/>
            <a:ext cx="4301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 are going to turn up the difficulty today as it is our last proper session before next year (apart from next week’s final session)</a:t>
            </a:r>
          </a:p>
        </p:txBody>
      </p:sp>
    </p:spTree>
    <p:extLst>
      <p:ext uri="{BB962C8B-B14F-4D97-AF65-F5344CB8AC3E}">
        <p14:creationId xmlns:p14="http://schemas.microsoft.com/office/powerpoint/2010/main" val="1177042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4DA80-B4F2-A348-9790-E25E0A923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True Randomness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5E372-5C8E-D441-A5C3-5590AD463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Only natural sources can be completely random: e.g. Atmospheric noise, cosmic rays, nuclear decay.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210AA6-9E28-CA40-B815-83A33CEC5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639" y="2534920"/>
            <a:ext cx="4867910" cy="32335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072B1C-02EA-7F44-BD9F-29916B083B6D}"/>
              </a:ext>
            </a:extLst>
          </p:cNvPr>
          <p:cNvSpPr txBox="1"/>
          <p:nvPr/>
        </p:nvSpPr>
        <p:spPr>
          <a:xfrm>
            <a:off x="487680" y="2930476"/>
            <a:ext cx="38900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Computers are logical machines</a:t>
            </a:r>
          </a:p>
          <a:p>
            <a:endParaRPr lang="en-US" sz="2400" dirty="0"/>
          </a:p>
          <a:p>
            <a:r>
              <a:rPr lang="en-US" sz="2400" dirty="0"/>
              <a:t>They can only do things defined with specific instructions from the programmer so cannot be random!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6359BB-46FF-B048-93E2-3C5AEEBA25A4}"/>
              </a:ext>
            </a:extLst>
          </p:cNvPr>
          <p:cNvSpPr txBox="1"/>
          <p:nvPr/>
        </p:nvSpPr>
        <p:spPr>
          <a:xfrm>
            <a:off x="4377691" y="5654299"/>
            <a:ext cx="4766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Quantum Random Number Generators (QRNGs) use the paths taken by light as random sources.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BD512B-6F58-7947-94F4-4AB5064AC37D}"/>
              </a:ext>
            </a:extLst>
          </p:cNvPr>
          <p:cNvSpPr txBox="1"/>
          <p:nvPr/>
        </p:nvSpPr>
        <p:spPr>
          <a:xfrm>
            <a:off x="7222867" y="5099227"/>
            <a:ext cx="1223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Credit: IDQ</a:t>
            </a:r>
          </a:p>
        </p:txBody>
      </p:sp>
    </p:spTree>
    <p:extLst>
      <p:ext uri="{BB962C8B-B14F-4D97-AF65-F5344CB8AC3E}">
        <p14:creationId xmlns:p14="http://schemas.microsoft.com/office/powerpoint/2010/main" val="1891196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5EC02-49FF-E546-8B85-F44221D97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Pseudorandom Number Generators (PRNGs)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14D1E-F733-724C-B450-C6C77748B6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use complex algorithms with non-linear, overlapping and varying sequences of numbers to make a set of numbers appear random. However, they are still just </a:t>
            </a:r>
            <a:r>
              <a:rPr lang="en-GB" dirty="0"/>
              <a:t>Maths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DF33D3-BDFC-DF4C-A8CE-4C97793C81AC}"/>
              </a:ext>
            </a:extLst>
          </p:cNvPr>
          <p:cNvSpPr txBox="1"/>
          <p:nvPr/>
        </p:nvSpPr>
        <p:spPr>
          <a:xfrm>
            <a:off x="1331850" y="3198167"/>
            <a:ext cx="6480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It is a popular choice to use the modulo operation.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B8FB423-F7F0-7346-BAE0-739E80BE1024}"/>
              </a:ext>
            </a:extLst>
          </p:cNvPr>
          <p:cNvSpPr/>
          <p:nvPr/>
        </p:nvSpPr>
        <p:spPr>
          <a:xfrm>
            <a:off x="1343617" y="3777807"/>
            <a:ext cx="6468533" cy="55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9F2C84-02A9-E046-94D0-C5C374EE9034}"/>
              </a:ext>
            </a:extLst>
          </p:cNvPr>
          <p:cNvSpPr/>
          <p:nvPr/>
        </p:nvSpPr>
        <p:spPr>
          <a:xfrm>
            <a:off x="1343616" y="5192319"/>
            <a:ext cx="6468533" cy="55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020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BD0FF-1572-004F-9E7F-68DE370B7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Modulo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DBDA9-3789-6340-B104-3C577C847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Imagine we set a cut off point for the bar. Any of the bar that is hanging off must be carried over.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34F44F-D8EA-3246-8884-493BB3868B69}"/>
              </a:ext>
            </a:extLst>
          </p:cNvPr>
          <p:cNvSpPr/>
          <p:nvPr/>
        </p:nvSpPr>
        <p:spPr>
          <a:xfrm>
            <a:off x="1343617" y="3777807"/>
            <a:ext cx="6468533" cy="55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786BDA-C8B4-0B4B-980B-780BC212EB92}"/>
              </a:ext>
            </a:extLst>
          </p:cNvPr>
          <p:cNvSpPr/>
          <p:nvPr/>
        </p:nvSpPr>
        <p:spPr>
          <a:xfrm>
            <a:off x="1343616" y="5192319"/>
            <a:ext cx="6468533" cy="55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CDBA2F-7762-5C49-86DA-0536CCD82B7F}"/>
              </a:ext>
            </a:extLst>
          </p:cNvPr>
          <p:cNvCxnSpPr/>
          <p:nvPr/>
        </p:nvCxnSpPr>
        <p:spPr>
          <a:xfrm>
            <a:off x="6180667" y="3572933"/>
            <a:ext cx="0" cy="2590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6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BD0FF-1572-004F-9E7F-68DE370B7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Modulo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DBDA9-3789-6340-B104-3C577C847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We then mark this point and continue the same length of bar. When it reaches the </a:t>
            </a:r>
            <a:r>
              <a:rPr lang="en-GB" dirty="0" err="1"/>
              <a:t>cutoff</a:t>
            </a:r>
            <a:r>
              <a:rPr lang="en-GB" dirty="0"/>
              <a:t>, this bar wraps around to the next row.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34F44F-D8EA-3246-8884-493BB3868B69}"/>
              </a:ext>
            </a:extLst>
          </p:cNvPr>
          <p:cNvSpPr/>
          <p:nvPr/>
        </p:nvSpPr>
        <p:spPr>
          <a:xfrm>
            <a:off x="1343617" y="3777807"/>
            <a:ext cx="4853983" cy="558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786BDA-C8B4-0B4B-980B-780BC212EB92}"/>
              </a:ext>
            </a:extLst>
          </p:cNvPr>
          <p:cNvSpPr/>
          <p:nvPr/>
        </p:nvSpPr>
        <p:spPr>
          <a:xfrm>
            <a:off x="2963333" y="4410275"/>
            <a:ext cx="6468533" cy="558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CDBA2F-7762-5C49-86DA-0536CCD82B7F}"/>
              </a:ext>
            </a:extLst>
          </p:cNvPr>
          <p:cNvCxnSpPr/>
          <p:nvPr/>
        </p:nvCxnSpPr>
        <p:spPr>
          <a:xfrm>
            <a:off x="6180667" y="3572933"/>
            <a:ext cx="0" cy="2590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A63F9A3-6833-6741-8D00-7E2D4A0C5C33}"/>
              </a:ext>
            </a:extLst>
          </p:cNvPr>
          <p:cNvSpPr/>
          <p:nvPr/>
        </p:nvSpPr>
        <p:spPr>
          <a:xfrm>
            <a:off x="1343616" y="5094362"/>
            <a:ext cx="3176871" cy="5740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645576-A983-AD45-AC6C-51E82C73D6AC}"/>
              </a:ext>
            </a:extLst>
          </p:cNvPr>
          <p:cNvSpPr/>
          <p:nvPr/>
        </p:nvSpPr>
        <p:spPr>
          <a:xfrm>
            <a:off x="1343616" y="4402645"/>
            <a:ext cx="1631482" cy="5740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206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BD0FF-1572-004F-9E7F-68DE370B7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Modulo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DBDA9-3789-6340-B104-3C577C847B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we repeat this, we get a fairly random –looking spacing of points where the bars end.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34F44F-D8EA-3246-8884-493BB3868B69}"/>
              </a:ext>
            </a:extLst>
          </p:cNvPr>
          <p:cNvSpPr/>
          <p:nvPr/>
        </p:nvSpPr>
        <p:spPr>
          <a:xfrm>
            <a:off x="1395129" y="2727941"/>
            <a:ext cx="4853983" cy="558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786BDA-C8B4-0B4B-980B-780BC212EB92}"/>
              </a:ext>
            </a:extLst>
          </p:cNvPr>
          <p:cNvSpPr/>
          <p:nvPr/>
        </p:nvSpPr>
        <p:spPr>
          <a:xfrm>
            <a:off x="3014845" y="3360409"/>
            <a:ext cx="3234267" cy="558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6CDBA2F-7762-5C49-86DA-0536CCD82B7F}"/>
              </a:ext>
            </a:extLst>
          </p:cNvPr>
          <p:cNvCxnSpPr/>
          <p:nvPr/>
        </p:nvCxnSpPr>
        <p:spPr>
          <a:xfrm>
            <a:off x="6232179" y="2523067"/>
            <a:ext cx="0" cy="25908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5A63F9A3-6833-6741-8D00-7E2D4A0C5C33}"/>
              </a:ext>
            </a:extLst>
          </p:cNvPr>
          <p:cNvSpPr/>
          <p:nvPr/>
        </p:nvSpPr>
        <p:spPr>
          <a:xfrm>
            <a:off x="1395128" y="4044496"/>
            <a:ext cx="3176871" cy="5740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645576-A983-AD45-AC6C-51E82C73D6AC}"/>
              </a:ext>
            </a:extLst>
          </p:cNvPr>
          <p:cNvSpPr/>
          <p:nvPr/>
        </p:nvSpPr>
        <p:spPr>
          <a:xfrm>
            <a:off x="1395128" y="3352779"/>
            <a:ext cx="1631482" cy="5740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8B76F-C9C4-E843-BCA9-6DEBB422D035}"/>
              </a:ext>
            </a:extLst>
          </p:cNvPr>
          <p:cNvSpPr/>
          <p:nvPr/>
        </p:nvSpPr>
        <p:spPr>
          <a:xfrm>
            <a:off x="4572000" y="4070772"/>
            <a:ext cx="1643245" cy="558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03461E-5CB1-3E4C-BD9F-8785C5847C0F}"/>
              </a:ext>
            </a:extLst>
          </p:cNvPr>
          <p:cNvSpPr/>
          <p:nvPr/>
        </p:nvSpPr>
        <p:spPr>
          <a:xfrm>
            <a:off x="1395128" y="4619431"/>
            <a:ext cx="4346698" cy="558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3B30E5-626B-AF47-B343-6B4D01CFB9EE}"/>
              </a:ext>
            </a:extLst>
          </p:cNvPr>
          <p:cNvSpPr/>
          <p:nvPr/>
        </p:nvSpPr>
        <p:spPr>
          <a:xfrm>
            <a:off x="5741827" y="4629572"/>
            <a:ext cx="473418" cy="558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BD7B214-BE57-F240-9B2A-AFCDD6F8372F}"/>
              </a:ext>
            </a:extLst>
          </p:cNvPr>
          <p:cNvSpPr/>
          <p:nvPr/>
        </p:nvSpPr>
        <p:spPr>
          <a:xfrm>
            <a:off x="6139401" y="5448349"/>
            <a:ext cx="185555" cy="237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8ED982E-499C-8948-8938-F644EB36AE15}"/>
              </a:ext>
            </a:extLst>
          </p:cNvPr>
          <p:cNvSpPr/>
          <p:nvPr/>
        </p:nvSpPr>
        <p:spPr>
          <a:xfrm>
            <a:off x="5591563" y="5448349"/>
            <a:ext cx="185555" cy="237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10386DB-9012-0F45-B76D-0791A5D65DE0}"/>
              </a:ext>
            </a:extLst>
          </p:cNvPr>
          <p:cNvSpPr/>
          <p:nvPr/>
        </p:nvSpPr>
        <p:spPr>
          <a:xfrm>
            <a:off x="4479221" y="5452153"/>
            <a:ext cx="185555" cy="237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62DBC7B-9C89-B84F-B7A8-EB478213A161}"/>
              </a:ext>
            </a:extLst>
          </p:cNvPr>
          <p:cNvSpPr/>
          <p:nvPr/>
        </p:nvSpPr>
        <p:spPr>
          <a:xfrm>
            <a:off x="3027323" y="5452153"/>
            <a:ext cx="185555" cy="237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5E75028-618B-254B-A3D3-E55E5D10DB31}"/>
              </a:ext>
            </a:extLst>
          </p:cNvPr>
          <p:cNvSpPr/>
          <p:nvPr/>
        </p:nvSpPr>
        <p:spPr>
          <a:xfrm>
            <a:off x="1302350" y="5448349"/>
            <a:ext cx="185555" cy="237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722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1CD1C-C377-364B-9A83-D0F5658EB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FE549-7ECE-044B-A36B-F57F6F7FD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3251200"/>
            <a:ext cx="7543801" cy="2617894"/>
          </a:xfrm>
        </p:spPr>
        <p:txBody>
          <a:bodyPr>
            <a:normAutofit/>
          </a:bodyPr>
          <a:lstStyle/>
          <a:p>
            <a:r>
              <a:rPr lang="en-GB" sz="4400" dirty="0"/>
              <a:t>6 mod 4 = 2</a:t>
            </a:r>
          </a:p>
          <a:p>
            <a:r>
              <a:rPr lang="en-GB" sz="4400" dirty="0"/>
              <a:t>7 mod 4 = 3</a:t>
            </a:r>
          </a:p>
          <a:p>
            <a:r>
              <a:rPr lang="en-GB" sz="4400" dirty="0"/>
              <a:t>7 mod 2 =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62353B-E3E5-A344-B453-7D7F6BC815F7}"/>
              </a:ext>
            </a:extLst>
          </p:cNvPr>
          <p:cNvSpPr txBox="1"/>
          <p:nvPr/>
        </p:nvSpPr>
        <p:spPr>
          <a:xfrm>
            <a:off x="822959" y="2017228"/>
            <a:ext cx="68241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Given the number and a times table, you find the </a:t>
            </a:r>
            <a:r>
              <a:rPr lang="en-GB" sz="2800" b="1" dirty="0"/>
              <a:t>remainder</a:t>
            </a:r>
            <a:r>
              <a:rPr lang="en-GB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5455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A1847-A19D-7840-816B-403E99C72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Congruential Generator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90554-0AB7-FE47-8057-89620A143F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/>
          <a:lstStyle/>
          <a:p>
            <a:r>
              <a:rPr lang="en-US" dirty="0"/>
              <a:t>One of the most well-known and popular pseudorandom number generators is the family of Linear Congruential Generators – LCGs.</a:t>
            </a:r>
          </a:p>
          <a:p>
            <a:endParaRPr lang="en-US" dirty="0"/>
          </a:p>
          <a:p>
            <a:r>
              <a:rPr lang="en-US" dirty="0"/>
              <a:t>An LCG is a simple algorithm to throw a random sequence of numbers given a starting point and fixed a, c, m values.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2E93E1-002F-A344-BB3A-F8029A7CF5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426" y="4418067"/>
            <a:ext cx="4151148" cy="4151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CD81C1C-A80D-5445-B6A4-C649226CB18E}"/>
              </a:ext>
            </a:extLst>
          </p:cNvPr>
          <p:cNvSpPr txBox="1"/>
          <p:nvPr/>
        </p:nvSpPr>
        <p:spPr>
          <a:xfrm>
            <a:off x="3263461" y="5792799"/>
            <a:ext cx="2617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Previous random number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61FAE4C-6B4D-DF4E-A6C6-7416604C888A}"/>
              </a:ext>
            </a:extLst>
          </p:cNvPr>
          <p:cNvCxnSpPr>
            <a:cxnSpLocks/>
            <a:stCxn id="5" idx="0"/>
          </p:cNvCxnSpPr>
          <p:nvPr/>
        </p:nvCxnSpPr>
        <p:spPr>
          <a:xfrm flipH="1" flipV="1">
            <a:off x="4330262" y="4912399"/>
            <a:ext cx="241738" cy="880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1C1F504-F6CF-554D-AFDB-4B92014BB881}"/>
              </a:ext>
            </a:extLst>
          </p:cNvPr>
          <p:cNvSpPr txBox="1"/>
          <p:nvPr/>
        </p:nvSpPr>
        <p:spPr>
          <a:xfrm>
            <a:off x="227577" y="5265033"/>
            <a:ext cx="2209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Next random number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3F1E6E4-891F-CB48-8CBC-FBD36F788520}"/>
              </a:ext>
            </a:extLst>
          </p:cNvPr>
          <p:cNvCxnSpPr>
            <a:stCxn id="9" idx="0"/>
          </p:cNvCxnSpPr>
          <p:nvPr/>
        </p:nvCxnSpPr>
        <p:spPr>
          <a:xfrm flipV="1">
            <a:off x="1332463" y="4833182"/>
            <a:ext cx="1053385" cy="431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037436E-B3BD-4849-BE0C-9E379C274F82}"/>
              </a:ext>
            </a:extLst>
          </p:cNvPr>
          <p:cNvSpPr txBox="1"/>
          <p:nvPr/>
        </p:nvSpPr>
        <p:spPr>
          <a:xfrm>
            <a:off x="2922972" y="5265033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Multiplier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330F88-60FB-7142-B294-59100F6DCE9A}"/>
              </a:ext>
            </a:extLst>
          </p:cNvPr>
          <p:cNvSpPr txBox="1"/>
          <p:nvPr/>
        </p:nvSpPr>
        <p:spPr>
          <a:xfrm>
            <a:off x="4871549" y="5150165"/>
            <a:ext cx="1150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Increment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F2D50C-781E-F34C-8611-11B43C7040B2}"/>
              </a:ext>
            </a:extLst>
          </p:cNvPr>
          <p:cNvSpPr txBox="1"/>
          <p:nvPr/>
        </p:nvSpPr>
        <p:spPr>
          <a:xfrm>
            <a:off x="6704383" y="5001754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Modulus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911E871-DA86-F940-A9EB-BC0903C06E3C}"/>
              </a:ext>
            </a:extLst>
          </p:cNvPr>
          <p:cNvCxnSpPr>
            <a:stCxn id="13" idx="0"/>
          </p:cNvCxnSpPr>
          <p:nvPr/>
        </p:nvCxnSpPr>
        <p:spPr>
          <a:xfrm flipV="1">
            <a:off x="3477772" y="4833182"/>
            <a:ext cx="317241" cy="431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20175FB-5A12-6A42-9AB1-AC50DF2AF224}"/>
              </a:ext>
            </a:extLst>
          </p:cNvPr>
          <p:cNvCxnSpPr>
            <a:cxnSpLocks/>
          </p:cNvCxnSpPr>
          <p:nvPr/>
        </p:nvCxnSpPr>
        <p:spPr>
          <a:xfrm flipH="1" flipV="1">
            <a:off x="5046079" y="4833183"/>
            <a:ext cx="121303" cy="3594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6B3A702-4552-7644-A269-A2C82B490336}"/>
              </a:ext>
            </a:extLst>
          </p:cNvPr>
          <p:cNvCxnSpPr>
            <a:cxnSpLocks/>
          </p:cNvCxnSpPr>
          <p:nvPr/>
        </p:nvCxnSpPr>
        <p:spPr>
          <a:xfrm flipH="1" flipV="1">
            <a:off x="6647575" y="4790103"/>
            <a:ext cx="297690" cy="2590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ame 23">
            <a:extLst>
              <a:ext uri="{FF2B5EF4-FFF2-40B4-BE49-F238E27FC236}">
                <a16:creationId xmlns:a16="http://schemas.microsoft.com/office/drawing/2014/main" id="{80BF6BB0-4BEC-3C4A-9780-AD3101DA6F5A}"/>
              </a:ext>
            </a:extLst>
          </p:cNvPr>
          <p:cNvSpPr/>
          <p:nvPr/>
        </p:nvSpPr>
        <p:spPr>
          <a:xfrm>
            <a:off x="5257578" y="4381441"/>
            <a:ext cx="976426" cy="495422"/>
          </a:xfrm>
          <a:prstGeom prst="frame">
            <a:avLst>
              <a:gd name="adj1" fmla="val 18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2C9A7DE-AB10-E84E-BB43-D8B70A3C3DAB}"/>
              </a:ext>
            </a:extLst>
          </p:cNvPr>
          <p:cNvCxnSpPr>
            <a:cxnSpLocks/>
          </p:cNvCxnSpPr>
          <p:nvPr/>
        </p:nvCxnSpPr>
        <p:spPr>
          <a:xfrm flipV="1">
            <a:off x="6234004" y="4233401"/>
            <a:ext cx="976286" cy="148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F61D3AC2-5887-D743-A7AA-D2CB557A2649}"/>
              </a:ext>
            </a:extLst>
          </p:cNvPr>
          <p:cNvSpPr txBox="1"/>
          <p:nvPr/>
        </p:nvSpPr>
        <p:spPr>
          <a:xfrm>
            <a:off x="7157366" y="4062968"/>
            <a:ext cx="1986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Find the remainder</a:t>
            </a:r>
          </a:p>
        </p:txBody>
      </p:sp>
    </p:spTree>
    <p:extLst>
      <p:ext uri="{BB962C8B-B14F-4D97-AF65-F5344CB8AC3E}">
        <p14:creationId xmlns:p14="http://schemas.microsoft.com/office/powerpoint/2010/main" val="164353343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31DF8C8-45CD-BA4B-B2A3-5B05F194AEBE}" vid="{1C13C4A9-31B8-B645-A607-AD83A2B692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2160</TotalTime>
  <Words>761</Words>
  <Application>Microsoft Macintosh PowerPoint</Application>
  <PresentationFormat>On-screen Show (4:3)</PresentationFormat>
  <Paragraphs>118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Menlo</vt:lpstr>
      <vt:lpstr>Theme1</vt:lpstr>
      <vt:lpstr>Coding Club</vt:lpstr>
      <vt:lpstr>Random Numbers: In Depth</vt:lpstr>
      <vt:lpstr>True Randomness</vt:lpstr>
      <vt:lpstr>Pseudorandom Number Generators (PRNGs)</vt:lpstr>
      <vt:lpstr>Modulo Example</vt:lpstr>
      <vt:lpstr>Modulo Example</vt:lpstr>
      <vt:lpstr>Modulo Example</vt:lpstr>
      <vt:lpstr>Modulo</vt:lpstr>
      <vt:lpstr>Linear Congruential Generator</vt:lpstr>
      <vt:lpstr>What does this do?</vt:lpstr>
      <vt:lpstr>What does this do?</vt:lpstr>
      <vt:lpstr>What does this do?</vt:lpstr>
      <vt:lpstr>And Continue</vt:lpstr>
      <vt:lpstr>Patterns</vt:lpstr>
      <vt:lpstr>Let’s Write a Linear Congruential Generator in Python</vt:lpstr>
      <vt:lpstr>LCGs in Modern Security</vt:lpstr>
      <vt:lpstr>Python random.randint()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Michael Penston</cp:lastModifiedBy>
  <cp:revision>17</cp:revision>
  <dcterms:created xsi:type="dcterms:W3CDTF">2019-06-17T21:17:10Z</dcterms:created>
  <dcterms:modified xsi:type="dcterms:W3CDTF">2020-04-11T23:04:47Z</dcterms:modified>
</cp:coreProperties>
</file>