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7" r:id="rId16"/>
    <p:sldId id="257" r:id="rId17"/>
    <p:sldId id="258" r:id="rId18"/>
    <p:sldId id="259" r:id="rId19"/>
    <p:sldId id="260" r:id="rId20"/>
    <p:sldId id="261" r:id="rId21"/>
    <p:sldId id="262" r:id="rId22"/>
    <p:sldId id="263" r:id="rId23"/>
    <p:sldId id="264" r:id="rId24"/>
    <p:sldId id="265" r:id="rId25"/>
    <p:sldId id="286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897"/>
    <p:restoredTop sz="94694"/>
  </p:normalViewPr>
  <p:slideViewPr>
    <p:cSldViewPr snapToGrid="0" snapToObjects="1">
      <p:cViewPr varScale="1">
        <p:scale>
          <a:sx n="131" d="100"/>
          <a:sy n="131" d="100"/>
        </p:scale>
        <p:origin x="601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hyperlink" Target="http://www.penston.net/cc/downloads/" TargetMode="External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nston.net/cc/downloads/" TargetMode="External"/><Relationship Id="rId2" Type="http://schemas.openxmlformats.org/officeDocument/2006/relationships/image" Target="../media/image18.svg"/><Relationship Id="rId1" Type="http://schemas.openxmlformats.org/officeDocument/2006/relationships/image" Target="../media/image17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2F9366-BD95-7840-89E5-C08DA4BDB2F3}" type="doc">
      <dgm:prSet loTypeId="urn:microsoft.com/office/officeart/2005/8/layout/process1" loCatId="" qsTypeId="urn:microsoft.com/office/officeart/2005/8/quickstyle/simple1" qsCatId="simple" csTypeId="urn:microsoft.com/office/officeart/2005/8/colors/accent1_2" csCatId="accent1" phldr="1"/>
      <dgm:spPr/>
    </dgm:pt>
    <dgm:pt modelId="{74CE045E-A0A6-8C46-A17B-16DB4C349EB5}">
      <dgm:prSet phldrT="[Text]"/>
      <dgm:spPr/>
      <dgm:t>
        <a:bodyPr/>
        <a:lstStyle/>
        <a:p>
          <a:r>
            <a:rPr lang="en-GB" dirty="0"/>
            <a:t>Enter sentence</a:t>
          </a:r>
        </a:p>
      </dgm:t>
    </dgm:pt>
    <dgm:pt modelId="{0C972E14-F6DD-894B-B706-2D538B4C1CC3}" type="parTrans" cxnId="{9520DD82-1552-B541-A00A-A3893A478ACF}">
      <dgm:prSet/>
      <dgm:spPr/>
      <dgm:t>
        <a:bodyPr/>
        <a:lstStyle/>
        <a:p>
          <a:endParaRPr lang="en-GB"/>
        </a:p>
      </dgm:t>
    </dgm:pt>
    <dgm:pt modelId="{72E87B5B-9981-E646-8836-9E4DB264DB70}" type="sibTrans" cxnId="{9520DD82-1552-B541-A00A-A3893A478ACF}">
      <dgm:prSet/>
      <dgm:spPr/>
      <dgm:t>
        <a:bodyPr/>
        <a:lstStyle/>
        <a:p>
          <a:endParaRPr lang="en-GB"/>
        </a:p>
      </dgm:t>
    </dgm:pt>
    <dgm:pt modelId="{BBDC0F42-0284-B946-B1E9-739E3C74B879}">
      <dgm:prSet phldrT="[Text]"/>
      <dgm:spPr/>
      <dgm:t>
        <a:bodyPr/>
        <a:lstStyle/>
        <a:p>
          <a:r>
            <a:rPr lang="en-GB" dirty="0"/>
            <a:t>Find the position of each character in the alphabet</a:t>
          </a:r>
        </a:p>
      </dgm:t>
    </dgm:pt>
    <dgm:pt modelId="{D835D4E6-51FE-D94A-BB5B-2709394732C1}" type="parTrans" cxnId="{FCAD522A-FB38-8D46-A549-3A0E191735DD}">
      <dgm:prSet/>
      <dgm:spPr/>
      <dgm:t>
        <a:bodyPr/>
        <a:lstStyle/>
        <a:p>
          <a:endParaRPr lang="en-GB"/>
        </a:p>
      </dgm:t>
    </dgm:pt>
    <dgm:pt modelId="{68259813-81AB-634D-B63E-8EE6774028FA}" type="sibTrans" cxnId="{FCAD522A-FB38-8D46-A549-3A0E191735DD}">
      <dgm:prSet/>
      <dgm:spPr/>
      <dgm:t>
        <a:bodyPr/>
        <a:lstStyle/>
        <a:p>
          <a:endParaRPr lang="en-GB"/>
        </a:p>
      </dgm:t>
    </dgm:pt>
    <dgm:pt modelId="{E76A8B1F-E0FD-E64D-82C5-C4384D0C5ADD}">
      <dgm:prSet phldrT="[Text]"/>
      <dgm:spPr/>
      <dgm:t>
        <a:bodyPr/>
        <a:lstStyle/>
        <a:p>
          <a:r>
            <a:rPr lang="en-GB" dirty="0"/>
            <a:t>Add a number to the index</a:t>
          </a:r>
        </a:p>
      </dgm:t>
    </dgm:pt>
    <dgm:pt modelId="{D2304953-0198-7543-B40C-4AAA929AA79E}" type="parTrans" cxnId="{7BD671B9-1B4A-2C4F-992C-284C737C47A4}">
      <dgm:prSet/>
      <dgm:spPr/>
      <dgm:t>
        <a:bodyPr/>
        <a:lstStyle/>
        <a:p>
          <a:endParaRPr lang="en-GB"/>
        </a:p>
      </dgm:t>
    </dgm:pt>
    <dgm:pt modelId="{15C93AB3-838A-3B4C-B0B2-591991BB060E}" type="sibTrans" cxnId="{7BD671B9-1B4A-2C4F-992C-284C737C47A4}">
      <dgm:prSet/>
      <dgm:spPr/>
      <dgm:t>
        <a:bodyPr/>
        <a:lstStyle/>
        <a:p>
          <a:endParaRPr lang="en-GB"/>
        </a:p>
      </dgm:t>
    </dgm:pt>
    <dgm:pt modelId="{1FC51815-5B3F-4846-AEDD-BDE852029E16}">
      <dgm:prSet phldrT="[Text]"/>
      <dgm:spPr/>
      <dgm:t>
        <a:bodyPr/>
        <a:lstStyle/>
        <a:p>
          <a:r>
            <a:rPr lang="en-GB" dirty="0"/>
            <a:t>Find the new character</a:t>
          </a:r>
        </a:p>
      </dgm:t>
    </dgm:pt>
    <dgm:pt modelId="{9605CD85-A535-E149-AD0F-F0967F8AA3A1}" type="parTrans" cxnId="{FA165C66-FA33-464A-9C27-63E98478330C}">
      <dgm:prSet/>
      <dgm:spPr/>
      <dgm:t>
        <a:bodyPr/>
        <a:lstStyle/>
        <a:p>
          <a:endParaRPr lang="en-GB"/>
        </a:p>
      </dgm:t>
    </dgm:pt>
    <dgm:pt modelId="{1AC48B34-C8F3-DD4C-8DA4-8DFAA6D5B522}" type="sibTrans" cxnId="{FA165C66-FA33-464A-9C27-63E98478330C}">
      <dgm:prSet/>
      <dgm:spPr/>
      <dgm:t>
        <a:bodyPr/>
        <a:lstStyle/>
        <a:p>
          <a:endParaRPr lang="en-GB"/>
        </a:p>
      </dgm:t>
    </dgm:pt>
    <dgm:pt modelId="{66A837CE-A6D2-2A4D-95A2-E3D2D0F61182}">
      <dgm:prSet phldrT="[Text]"/>
      <dgm:spPr/>
      <dgm:t>
        <a:bodyPr/>
        <a:lstStyle/>
        <a:p>
          <a:r>
            <a:rPr lang="en-GB" dirty="0"/>
            <a:t>Output new sequence</a:t>
          </a:r>
        </a:p>
      </dgm:t>
    </dgm:pt>
    <dgm:pt modelId="{90BDE7C2-B8CD-A048-8400-BB7B35E5A107}" type="parTrans" cxnId="{4BC00BC9-7EEF-0345-9608-20B2EFC42FA0}">
      <dgm:prSet/>
      <dgm:spPr/>
      <dgm:t>
        <a:bodyPr/>
        <a:lstStyle/>
        <a:p>
          <a:endParaRPr lang="en-GB"/>
        </a:p>
      </dgm:t>
    </dgm:pt>
    <dgm:pt modelId="{DF2B69DE-4933-5C4E-8ADF-5949FB5E1FA3}" type="sibTrans" cxnId="{4BC00BC9-7EEF-0345-9608-20B2EFC42FA0}">
      <dgm:prSet/>
      <dgm:spPr/>
      <dgm:t>
        <a:bodyPr/>
        <a:lstStyle/>
        <a:p>
          <a:endParaRPr lang="en-GB"/>
        </a:p>
      </dgm:t>
    </dgm:pt>
    <dgm:pt modelId="{5E6073AC-C13A-D24C-A20C-13404FF2B813}" type="pres">
      <dgm:prSet presAssocID="{022F9366-BD95-7840-89E5-C08DA4BDB2F3}" presName="Name0" presStyleCnt="0">
        <dgm:presLayoutVars>
          <dgm:dir/>
          <dgm:resizeHandles val="exact"/>
        </dgm:presLayoutVars>
      </dgm:prSet>
      <dgm:spPr/>
    </dgm:pt>
    <dgm:pt modelId="{B9F87B9D-F205-7E46-967A-95BE751A0A0A}" type="pres">
      <dgm:prSet presAssocID="{74CE045E-A0A6-8C46-A17B-16DB4C349EB5}" presName="node" presStyleLbl="node1" presStyleIdx="0" presStyleCnt="5">
        <dgm:presLayoutVars>
          <dgm:bulletEnabled val="1"/>
        </dgm:presLayoutVars>
      </dgm:prSet>
      <dgm:spPr/>
    </dgm:pt>
    <dgm:pt modelId="{4A59F409-4AAE-EF4A-878A-88ECC94F9EF4}" type="pres">
      <dgm:prSet presAssocID="{72E87B5B-9981-E646-8836-9E4DB264DB70}" presName="sibTrans" presStyleLbl="sibTrans2D1" presStyleIdx="0" presStyleCnt="4"/>
      <dgm:spPr/>
    </dgm:pt>
    <dgm:pt modelId="{8879CD63-AAD5-6040-A41B-2E91C3D89196}" type="pres">
      <dgm:prSet presAssocID="{72E87B5B-9981-E646-8836-9E4DB264DB70}" presName="connectorText" presStyleLbl="sibTrans2D1" presStyleIdx="0" presStyleCnt="4"/>
      <dgm:spPr/>
    </dgm:pt>
    <dgm:pt modelId="{5256C696-C9F2-E044-9574-BAA89A50A2B8}" type="pres">
      <dgm:prSet presAssocID="{BBDC0F42-0284-B946-B1E9-739E3C74B879}" presName="node" presStyleLbl="node1" presStyleIdx="1" presStyleCnt="5">
        <dgm:presLayoutVars>
          <dgm:bulletEnabled val="1"/>
        </dgm:presLayoutVars>
      </dgm:prSet>
      <dgm:spPr/>
    </dgm:pt>
    <dgm:pt modelId="{869FEC1D-A3C2-6C47-AE4C-28A7E69ED0AE}" type="pres">
      <dgm:prSet presAssocID="{68259813-81AB-634D-B63E-8EE6774028FA}" presName="sibTrans" presStyleLbl="sibTrans2D1" presStyleIdx="1" presStyleCnt="4"/>
      <dgm:spPr/>
    </dgm:pt>
    <dgm:pt modelId="{4244A494-6366-4D44-A0AF-57254ADA1775}" type="pres">
      <dgm:prSet presAssocID="{68259813-81AB-634D-B63E-8EE6774028FA}" presName="connectorText" presStyleLbl="sibTrans2D1" presStyleIdx="1" presStyleCnt="4"/>
      <dgm:spPr/>
    </dgm:pt>
    <dgm:pt modelId="{A94BC8F5-BCD0-D14E-8C5F-C927B063F47F}" type="pres">
      <dgm:prSet presAssocID="{E76A8B1F-E0FD-E64D-82C5-C4384D0C5ADD}" presName="node" presStyleLbl="node1" presStyleIdx="2" presStyleCnt="5">
        <dgm:presLayoutVars>
          <dgm:bulletEnabled val="1"/>
        </dgm:presLayoutVars>
      </dgm:prSet>
      <dgm:spPr/>
    </dgm:pt>
    <dgm:pt modelId="{29ED0BF8-7868-6B4A-8446-1F47839F625B}" type="pres">
      <dgm:prSet presAssocID="{15C93AB3-838A-3B4C-B0B2-591991BB060E}" presName="sibTrans" presStyleLbl="sibTrans2D1" presStyleIdx="2" presStyleCnt="4"/>
      <dgm:spPr/>
    </dgm:pt>
    <dgm:pt modelId="{77F3E3B8-A8FC-9248-8BDB-B9A2880B11D6}" type="pres">
      <dgm:prSet presAssocID="{15C93AB3-838A-3B4C-B0B2-591991BB060E}" presName="connectorText" presStyleLbl="sibTrans2D1" presStyleIdx="2" presStyleCnt="4"/>
      <dgm:spPr/>
    </dgm:pt>
    <dgm:pt modelId="{D24E863F-3F77-284A-A762-3CFE8FB4298D}" type="pres">
      <dgm:prSet presAssocID="{1FC51815-5B3F-4846-AEDD-BDE852029E16}" presName="node" presStyleLbl="node1" presStyleIdx="3" presStyleCnt="5">
        <dgm:presLayoutVars>
          <dgm:bulletEnabled val="1"/>
        </dgm:presLayoutVars>
      </dgm:prSet>
      <dgm:spPr/>
    </dgm:pt>
    <dgm:pt modelId="{3A3397D8-1BCC-4E4C-83F9-9E7526606AB8}" type="pres">
      <dgm:prSet presAssocID="{1AC48B34-C8F3-DD4C-8DA4-8DFAA6D5B522}" presName="sibTrans" presStyleLbl="sibTrans2D1" presStyleIdx="3" presStyleCnt="4"/>
      <dgm:spPr/>
    </dgm:pt>
    <dgm:pt modelId="{085C1707-C090-C34E-8DF7-851671773542}" type="pres">
      <dgm:prSet presAssocID="{1AC48B34-C8F3-DD4C-8DA4-8DFAA6D5B522}" presName="connectorText" presStyleLbl="sibTrans2D1" presStyleIdx="3" presStyleCnt="4"/>
      <dgm:spPr/>
    </dgm:pt>
    <dgm:pt modelId="{88F7D21A-EA0A-4443-A245-D79004635235}" type="pres">
      <dgm:prSet presAssocID="{66A837CE-A6D2-2A4D-95A2-E3D2D0F61182}" presName="node" presStyleLbl="node1" presStyleIdx="4" presStyleCnt="5">
        <dgm:presLayoutVars>
          <dgm:bulletEnabled val="1"/>
        </dgm:presLayoutVars>
      </dgm:prSet>
      <dgm:spPr/>
    </dgm:pt>
  </dgm:ptLst>
  <dgm:cxnLst>
    <dgm:cxn modelId="{DF8A9104-9A38-BC47-BB79-B009FCBEC564}" type="presOf" srcId="{1AC48B34-C8F3-DD4C-8DA4-8DFAA6D5B522}" destId="{085C1707-C090-C34E-8DF7-851671773542}" srcOrd="1" destOrd="0" presId="urn:microsoft.com/office/officeart/2005/8/layout/process1"/>
    <dgm:cxn modelId="{68DECA28-9471-2C4A-BD37-8A218D7DAE47}" type="presOf" srcId="{72E87B5B-9981-E646-8836-9E4DB264DB70}" destId="{4A59F409-4AAE-EF4A-878A-88ECC94F9EF4}" srcOrd="0" destOrd="0" presId="urn:microsoft.com/office/officeart/2005/8/layout/process1"/>
    <dgm:cxn modelId="{199F412A-9C9E-A14C-8806-9B6BBE8F9164}" type="presOf" srcId="{68259813-81AB-634D-B63E-8EE6774028FA}" destId="{869FEC1D-A3C2-6C47-AE4C-28A7E69ED0AE}" srcOrd="0" destOrd="0" presId="urn:microsoft.com/office/officeart/2005/8/layout/process1"/>
    <dgm:cxn modelId="{FCAD522A-FB38-8D46-A549-3A0E191735DD}" srcId="{022F9366-BD95-7840-89E5-C08DA4BDB2F3}" destId="{BBDC0F42-0284-B946-B1E9-739E3C74B879}" srcOrd="1" destOrd="0" parTransId="{D835D4E6-51FE-D94A-BB5B-2709394732C1}" sibTransId="{68259813-81AB-634D-B63E-8EE6774028FA}"/>
    <dgm:cxn modelId="{61531B41-8C5C-7845-954E-FC0398FB8970}" type="presOf" srcId="{15C93AB3-838A-3B4C-B0B2-591991BB060E}" destId="{29ED0BF8-7868-6B4A-8446-1F47839F625B}" srcOrd="0" destOrd="0" presId="urn:microsoft.com/office/officeart/2005/8/layout/process1"/>
    <dgm:cxn modelId="{BBC3995F-4816-5345-A818-4CD3348785F7}" type="presOf" srcId="{66A837CE-A6D2-2A4D-95A2-E3D2D0F61182}" destId="{88F7D21A-EA0A-4443-A245-D79004635235}" srcOrd="0" destOrd="0" presId="urn:microsoft.com/office/officeart/2005/8/layout/process1"/>
    <dgm:cxn modelId="{FA165C66-FA33-464A-9C27-63E98478330C}" srcId="{022F9366-BD95-7840-89E5-C08DA4BDB2F3}" destId="{1FC51815-5B3F-4846-AEDD-BDE852029E16}" srcOrd="3" destOrd="0" parTransId="{9605CD85-A535-E149-AD0F-F0967F8AA3A1}" sibTransId="{1AC48B34-C8F3-DD4C-8DA4-8DFAA6D5B522}"/>
    <dgm:cxn modelId="{802D3475-9C6B-0F41-BFE9-44CAA06CE42C}" type="presOf" srcId="{E76A8B1F-E0FD-E64D-82C5-C4384D0C5ADD}" destId="{A94BC8F5-BCD0-D14E-8C5F-C927B063F47F}" srcOrd="0" destOrd="0" presId="urn:microsoft.com/office/officeart/2005/8/layout/process1"/>
    <dgm:cxn modelId="{3C06AB76-F1F9-5343-978A-9AF1171B1AF1}" type="presOf" srcId="{74CE045E-A0A6-8C46-A17B-16DB4C349EB5}" destId="{B9F87B9D-F205-7E46-967A-95BE751A0A0A}" srcOrd="0" destOrd="0" presId="urn:microsoft.com/office/officeart/2005/8/layout/process1"/>
    <dgm:cxn modelId="{5F211E7E-72AE-FC4C-9274-982E8F1FCF49}" type="presOf" srcId="{1AC48B34-C8F3-DD4C-8DA4-8DFAA6D5B522}" destId="{3A3397D8-1BCC-4E4C-83F9-9E7526606AB8}" srcOrd="0" destOrd="0" presId="urn:microsoft.com/office/officeart/2005/8/layout/process1"/>
    <dgm:cxn modelId="{9520DD82-1552-B541-A00A-A3893A478ACF}" srcId="{022F9366-BD95-7840-89E5-C08DA4BDB2F3}" destId="{74CE045E-A0A6-8C46-A17B-16DB4C349EB5}" srcOrd="0" destOrd="0" parTransId="{0C972E14-F6DD-894B-B706-2D538B4C1CC3}" sibTransId="{72E87B5B-9981-E646-8836-9E4DB264DB70}"/>
    <dgm:cxn modelId="{180F878B-579A-EE47-BD0C-999879566195}" type="presOf" srcId="{68259813-81AB-634D-B63E-8EE6774028FA}" destId="{4244A494-6366-4D44-A0AF-57254ADA1775}" srcOrd="1" destOrd="0" presId="urn:microsoft.com/office/officeart/2005/8/layout/process1"/>
    <dgm:cxn modelId="{6974DA94-9174-0C41-B3C6-261FD68C9B16}" type="presOf" srcId="{1FC51815-5B3F-4846-AEDD-BDE852029E16}" destId="{D24E863F-3F77-284A-A762-3CFE8FB4298D}" srcOrd="0" destOrd="0" presId="urn:microsoft.com/office/officeart/2005/8/layout/process1"/>
    <dgm:cxn modelId="{7BD671B9-1B4A-2C4F-992C-284C737C47A4}" srcId="{022F9366-BD95-7840-89E5-C08DA4BDB2F3}" destId="{E76A8B1F-E0FD-E64D-82C5-C4384D0C5ADD}" srcOrd="2" destOrd="0" parTransId="{D2304953-0198-7543-B40C-4AAA929AA79E}" sibTransId="{15C93AB3-838A-3B4C-B0B2-591991BB060E}"/>
    <dgm:cxn modelId="{4BC00BC9-7EEF-0345-9608-20B2EFC42FA0}" srcId="{022F9366-BD95-7840-89E5-C08DA4BDB2F3}" destId="{66A837CE-A6D2-2A4D-95A2-E3D2D0F61182}" srcOrd="4" destOrd="0" parTransId="{90BDE7C2-B8CD-A048-8400-BB7B35E5A107}" sibTransId="{DF2B69DE-4933-5C4E-8ADF-5949FB5E1FA3}"/>
    <dgm:cxn modelId="{58B69CD3-44EC-C248-ACD5-FC0995875EFE}" type="presOf" srcId="{BBDC0F42-0284-B946-B1E9-739E3C74B879}" destId="{5256C696-C9F2-E044-9574-BAA89A50A2B8}" srcOrd="0" destOrd="0" presId="urn:microsoft.com/office/officeart/2005/8/layout/process1"/>
    <dgm:cxn modelId="{B6857FDD-9508-FF48-9D78-7A6290F2782B}" type="presOf" srcId="{022F9366-BD95-7840-89E5-C08DA4BDB2F3}" destId="{5E6073AC-C13A-D24C-A20C-13404FF2B813}" srcOrd="0" destOrd="0" presId="urn:microsoft.com/office/officeart/2005/8/layout/process1"/>
    <dgm:cxn modelId="{2AE32BE4-7015-264E-9D00-D4722DD40E2B}" type="presOf" srcId="{72E87B5B-9981-E646-8836-9E4DB264DB70}" destId="{8879CD63-AAD5-6040-A41B-2E91C3D89196}" srcOrd="1" destOrd="0" presId="urn:microsoft.com/office/officeart/2005/8/layout/process1"/>
    <dgm:cxn modelId="{0AC57CE4-A953-A942-80B6-908DDCD3437E}" type="presOf" srcId="{15C93AB3-838A-3B4C-B0B2-591991BB060E}" destId="{77F3E3B8-A8FC-9248-8BDB-B9A2880B11D6}" srcOrd="1" destOrd="0" presId="urn:microsoft.com/office/officeart/2005/8/layout/process1"/>
    <dgm:cxn modelId="{F2500657-1261-6147-A70D-751248CB4812}" type="presParOf" srcId="{5E6073AC-C13A-D24C-A20C-13404FF2B813}" destId="{B9F87B9D-F205-7E46-967A-95BE751A0A0A}" srcOrd="0" destOrd="0" presId="urn:microsoft.com/office/officeart/2005/8/layout/process1"/>
    <dgm:cxn modelId="{EC4011B6-C52E-634D-B2A8-534CF4C56DFF}" type="presParOf" srcId="{5E6073AC-C13A-D24C-A20C-13404FF2B813}" destId="{4A59F409-4AAE-EF4A-878A-88ECC94F9EF4}" srcOrd="1" destOrd="0" presId="urn:microsoft.com/office/officeart/2005/8/layout/process1"/>
    <dgm:cxn modelId="{33C3470B-F00C-D342-9871-20B75C5AC1B5}" type="presParOf" srcId="{4A59F409-4AAE-EF4A-878A-88ECC94F9EF4}" destId="{8879CD63-AAD5-6040-A41B-2E91C3D89196}" srcOrd="0" destOrd="0" presId="urn:microsoft.com/office/officeart/2005/8/layout/process1"/>
    <dgm:cxn modelId="{CC62B718-1B59-EA43-B5D0-EA491D350B74}" type="presParOf" srcId="{5E6073AC-C13A-D24C-A20C-13404FF2B813}" destId="{5256C696-C9F2-E044-9574-BAA89A50A2B8}" srcOrd="2" destOrd="0" presId="urn:microsoft.com/office/officeart/2005/8/layout/process1"/>
    <dgm:cxn modelId="{09C8B49B-C808-FB48-AEE1-F0106B576C00}" type="presParOf" srcId="{5E6073AC-C13A-D24C-A20C-13404FF2B813}" destId="{869FEC1D-A3C2-6C47-AE4C-28A7E69ED0AE}" srcOrd="3" destOrd="0" presId="urn:microsoft.com/office/officeart/2005/8/layout/process1"/>
    <dgm:cxn modelId="{80EB3714-E59E-7347-9B13-D42FD673D59A}" type="presParOf" srcId="{869FEC1D-A3C2-6C47-AE4C-28A7E69ED0AE}" destId="{4244A494-6366-4D44-A0AF-57254ADA1775}" srcOrd="0" destOrd="0" presId="urn:microsoft.com/office/officeart/2005/8/layout/process1"/>
    <dgm:cxn modelId="{8B387E0A-BA92-2F47-8347-FA615C6D990B}" type="presParOf" srcId="{5E6073AC-C13A-D24C-A20C-13404FF2B813}" destId="{A94BC8F5-BCD0-D14E-8C5F-C927B063F47F}" srcOrd="4" destOrd="0" presId="urn:microsoft.com/office/officeart/2005/8/layout/process1"/>
    <dgm:cxn modelId="{D149FFF3-F304-4C40-89DD-E5914A7D5E04}" type="presParOf" srcId="{5E6073AC-C13A-D24C-A20C-13404FF2B813}" destId="{29ED0BF8-7868-6B4A-8446-1F47839F625B}" srcOrd="5" destOrd="0" presId="urn:microsoft.com/office/officeart/2005/8/layout/process1"/>
    <dgm:cxn modelId="{8B71C0FA-E773-7D4E-9986-15005B2BBDA0}" type="presParOf" srcId="{29ED0BF8-7868-6B4A-8446-1F47839F625B}" destId="{77F3E3B8-A8FC-9248-8BDB-B9A2880B11D6}" srcOrd="0" destOrd="0" presId="urn:microsoft.com/office/officeart/2005/8/layout/process1"/>
    <dgm:cxn modelId="{06A07316-4994-3447-B527-A222D187CF71}" type="presParOf" srcId="{5E6073AC-C13A-D24C-A20C-13404FF2B813}" destId="{D24E863F-3F77-284A-A762-3CFE8FB4298D}" srcOrd="6" destOrd="0" presId="urn:microsoft.com/office/officeart/2005/8/layout/process1"/>
    <dgm:cxn modelId="{55069AE5-AF60-6D44-ADEA-771DCBD09BB2}" type="presParOf" srcId="{5E6073AC-C13A-D24C-A20C-13404FF2B813}" destId="{3A3397D8-1BCC-4E4C-83F9-9E7526606AB8}" srcOrd="7" destOrd="0" presId="urn:microsoft.com/office/officeart/2005/8/layout/process1"/>
    <dgm:cxn modelId="{9B0AC0E8-3D9C-EA43-8330-28735BB4A521}" type="presParOf" srcId="{3A3397D8-1BCC-4E4C-83F9-9E7526606AB8}" destId="{085C1707-C090-C34E-8DF7-851671773542}" srcOrd="0" destOrd="0" presId="urn:microsoft.com/office/officeart/2005/8/layout/process1"/>
    <dgm:cxn modelId="{C82434DD-889A-B248-A374-66DE3F44D1E3}" type="presParOf" srcId="{5E6073AC-C13A-D24C-A20C-13404FF2B813}" destId="{88F7D21A-EA0A-4443-A245-D79004635235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55890CE-5DCE-4B42-917B-A74D1742B2B7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B62AA67-2F16-4B20-AD04-53CEFA9A97DE}">
      <dgm:prSet/>
      <dgm:spPr/>
      <dgm:t>
        <a:bodyPr/>
        <a:lstStyle/>
        <a:p>
          <a:r>
            <a:rPr lang="en-GB">
              <a:hlinkClick xmlns:r="http://schemas.openxmlformats.org/officeDocument/2006/relationships" r:id="rId1"/>
            </a:rPr>
            <a:t>www.penston.net/cc/downloads/</a:t>
          </a:r>
          <a:endParaRPr lang="en-US"/>
        </a:p>
      </dgm:t>
    </dgm:pt>
    <dgm:pt modelId="{9EF84EA1-EA4D-4C3B-B398-26F3D568746C}" type="parTrans" cxnId="{0A2BFB3C-5D5E-44DD-A792-ECDB4F59061C}">
      <dgm:prSet/>
      <dgm:spPr/>
      <dgm:t>
        <a:bodyPr/>
        <a:lstStyle/>
        <a:p>
          <a:endParaRPr lang="en-US"/>
        </a:p>
      </dgm:t>
    </dgm:pt>
    <dgm:pt modelId="{239B7E8E-6AC5-4419-AD6F-4705380C03AD}" type="sibTrans" cxnId="{0A2BFB3C-5D5E-44DD-A792-ECDB4F59061C}">
      <dgm:prSet/>
      <dgm:spPr/>
      <dgm:t>
        <a:bodyPr/>
        <a:lstStyle/>
        <a:p>
          <a:endParaRPr lang="en-US"/>
        </a:p>
      </dgm:t>
    </dgm:pt>
    <dgm:pt modelId="{5024867A-D8BB-4EB6-8DC9-30A838A4C65C}">
      <dgm:prSet/>
      <dgm:spPr/>
      <dgm:t>
        <a:bodyPr/>
        <a:lstStyle/>
        <a:p>
          <a:r>
            <a:rPr lang="en-GB"/>
            <a:t>RSA.py.zip</a:t>
          </a:r>
          <a:endParaRPr lang="en-US"/>
        </a:p>
      </dgm:t>
    </dgm:pt>
    <dgm:pt modelId="{D6617717-4882-4625-936B-C44FE7B20EFD}" type="parTrans" cxnId="{597E2525-E8DC-4992-9B44-C03CA8999DB5}">
      <dgm:prSet/>
      <dgm:spPr/>
      <dgm:t>
        <a:bodyPr/>
        <a:lstStyle/>
        <a:p>
          <a:endParaRPr lang="en-US"/>
        </a:p>
      </dgm:t>
    </dgm:pt>
    <dgm:pt modelId="{6E251AD5-4FD0-42CE-8C65-9ECCBB146C22}" type="sibTrans" cxnId="{597E2525-E8DC-4992-9B44-C03CA8999DB5}">
      <dgm:prSet/>
      <dgm:spPr/>
      <dgm:t>
        <a:bodyPr/>
        <a:lstStyle/>
        <a:p>
          <a:endParaRPr lang="en-US"/>
        </a:p>
      </dgm:t>
    </dgm:pt>
    <dgm:pt modelId="{B77B1D6B-9921-444F-8BD8-A8661E300988}" type="pres">
      <dgm:prSet presAssocID="{655890CE-5DCE-4B42-917B-A74D1742B2B7}" presName="root" presStyleCnt="0">
        <dgm:presLayoutVars>
          <dgm:dir/>
          <dgm:resizeHandles val="exact"/>
        </dgm:presLayoutVars>
      </dgm:prSet>
      <dgm:spPr/>
    </dgm:pt>
    <dgm:pt modelId="{C58BD376-CCA8-4DE2-989C-48072F0C7BB1}" type="pres">
      <dgm:prSet presAssocID="{DB62AA67-2F16-4B20-AD04-53CEFA9A97DE}" presName="compNode" presStyleCnt="0"/>
      <dgm:spPr/>
    </dgm:pt>
    <dgm:pt modelId="{01574126-ED68-40FC-89FE-440FBD965A9A}" type="pres">
      <dgm:prSet presAssocID="{DB62AA67-2F16-4B20-AD04-53CEFA9A97DE}" presName="bgRect" presStyleLbl="bgShp" presStyleIdx="0" presStyleCnt="2"/>
      <dgm:spPr/>
    </dgm:pt>
    <dgm:pt modelId="{55B4A481-83A1-4435-AEE2-F44F4062D7F7}" type="pres">
      <dgm:prSet presAssocID="{DB62AA67-2F16-4B20-AD04-53CEFA9A97DE}" presName="iconRect" presStyleLbl="node1" presStyleIdx="0" presStyleCnt="2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rker"/>
        </a:ext>
      </dgm:extLst>
    </dgm:pt>
    <dgm:pt modelId="{FB0A63B2-40BC-43F4-831F-E9455D06A4A4}" type="pres">
      <dgm:prSet presAssocID="{DB62AA67-2F16-4B20-AD04-53CEFA9A97DE}" presName="spaceRect" presStyleCnt="0"/>
      <dgm:spPr/>
    </dgm:pt>
    <dgm:pt modelId="{BD8218E5-4B26-4A27-B949-F6EA9EF8E034}" type="pres">
      <dgm:prSet presAssocID="{DB62AA67-2F16-4B20-AD04-53CEFA9A97DE}" presName="parTx" presStyleLbl="revTx" presStyleIdx="0" presStyleCnt="2">
        <dgm:presLayoutVars>
          <dgm:chMax val="0"/>
          <dgm:chPref val="0"/>
        </dgm:presLayoutVars>
      </dgm:prSet>
      <dgm:spPr/>
    </dgm:pt>
    <dgm:pt modelId="{DE79F00E-88BF-4A9B-8475-E34ED3BF850D}" type="pres">
      <dgm:prSet presAssocID="{239B7E8E-6AC5-4419-AD6F-4705380C03AD}" presName="sibTrans" presStyleCnt="0"/>
      <dgm:spPr/>
    </dgm:pt>
    <dgm:pt modelId="{208B39B4-765A-447E-A115-6C75C91CF23D}" type="pres">
      <dgm:prSet presAssocID="{5024867A-D8BB-4EB6-8DC9-30A838A4C65C}" presName="compNode" presStyleCnt="0"/>
      <dgm:spPr/>
    </dgm:pt>
    <dgm:pt modelId="{64D37EB8-B469-48D3-A4EF-13D39AE79490}" type="pres">
      <dgm:prSet presAssocID="{5024867A-D8BB-4EB6-8DC9-30A838A4C65C}" presName="bgRect" presStyleLbl="bgShp" presStyleIdx="1" presStyleCnt="2"/>
      <dgm:spPr/>
    </dgm:pt>
    <dgm:pt modelId="{FB4916B3-2CD1-4B68-89B8-CC3C1C5A2862}" type="pres">
      <dgm:prSet presAssocID="{5024867A-D8BB-4EB6-8DC9-30A838A4C65C}" presName="iconRect" presStyleLbl="node1" presStyleIdx="1" presStyleCnt="2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p with pin"/>
        </a:ext>
      </dgm:extLst>
    </dgm:pt>
    <dgm:pt modelId="{44983897-6335-40B9-989D-F3769CD0BCE0}" type="pres">
      <dgm:prSet presAssocID="{5024867A-D8BB-4EB6-8DC9-30A838A4C65C}" presName="spaceRect" presStyleCnt="0"/>
      <dgm:spPr/>
    </dgm:pt>
    <dgm:pt modelId="{14560DFF-2AE2-495C-89D6-0DD302590A37}" type="pres">
      <dgm:prSet presAssocID="{5024867A-D8BB-4EB6-8DC9-30A838A4C65C}" presName="parTx" presStyleLbl="revTx" presStyleIdx="1" presStyleCnt="2">
        <dgm:presLayoutVars>
          <dgm:chMax val="0"/>
          <dgm:chPref val="0"/>
        </dgm:presLayoutVars>
      </dgm:prSet>
      <dgm:spPr/>
    </dgm:pt>
  </dgm:ptLst>
  <dgm:cxnLst>
    <dgm:cxn modelId="{A299251C-06F5-4A9D-9A44-31688C53E16F}" type="presOf" srcId="{5024867A-D8BB-4EB6-8DC9-30A838A4C65C}" destId="{14560DFF-2AE2-495C-89D6-0DD302590A37}" srcOrd="0" destOrd="0" presId="urn:microsoft.com/office/officeart/2018/2/layout/IconVerticalSolidList"/>
    <dgm:cxn modelId="{597E2525-E8DC-4992-9B44-C03CA8999DB5}" srcId="{655890CE-5DCE-4B42-917B-A74D1742B2B7}" destId="{5024867A-D8BB-4EB6-8DC9-30A838A4C65C}" srcOrd="1" destOrd="0" parTransId="{D6617717-4882-4625-936B-C44FE7B20EFD}" sibTransId="{6E251AD5-4FD0-42CE-8C65-9ECCBB146C22}"/>
    <dgm:cxn modelId="{12937832-4522-4773-9438-3BDE7A33D806}" type="presOf" srcId="{655890CE-5DCE-4B42-917B-A74D1742B2B7}" destId="{B77B1D6B-9921-444F-8BD8-A8661E300988}" srcOrd="0" destOrd="0" presId="urn:microsoft.com/office/officeart/2018/2/layout/IconVerticalSolidList"/>
    <dgm:cxn modelId="{0A2BFB3C-5D5E-44DD-A792-ECDB4F59061C}" srcId="{655890CE-5DCE-4B42-917B-A74D1742B2B7}" destId="{DB62AA67-2F16-4B20-AD04-53CEFA9A97DE}" srcOrd="0" destOrd="0" parTransId="{9EF84EA1-EA4D-4C3B-B398-26F3D568746C}" sibTransId="{239B7E8E-6AC5-4419-AD6F-4705380C03AD}"/>
    <dgm:cxn modelId="{E993D38E-32AA-49A5-ABCB-0AFAB6EB94C9}" type="presOf" srcId="{DB62AA67-2F16-4B20-AD04-53CEFA9A97DE}" destId="{BD8218E5-4B26-4A27-B949-F6EA9EF8E034}" srcOrd="0" destOrd="0" presId="urn:microsoft.com/office/officeart/2018/2/layout/IconVerticalSolidList"/>
    <dgm:cxn modelId="{5D2EFD8C-5FD7-4703-8A34-7E3215A7889A}" type="presParOf" srcId="{B77B1D6B-9921-444F-8BD8-A8661E300988}" destId="{C58BD376-CCA8-4DE2-989C-48072F0C7BB1}" srcOrd="0" destOrd="0" presId="urn:microsoft.com/office/officeart/2018/2/layout/IconVerticalSolidList"/>
    <dgm:cxn modelId="{8EE77DE0-5847-4FA5-BCD3-D6CE8F9C511B}" type="presParOf" srcId="{C58BD376-CCA8-4DE2-989C-48072F0C7BB1}" destId="{01574126-ED68-40FC-89FE-440FBD965A9A}" srcOrd="0" destOrd="0" presId="urn:microsoft.com/office/officeart/2018/2/layout/IconVerticalSolidList"/>
    <dgm:cxn modelId="{5450786E-6F2D-4021-A9AB-9C83D0D30D7B}" type="presParOf" srcId="{C58BD376-CCA8-4DE2-989C-48072F0C7BB1}" destId="{55B4A481-83A1-4435-AEE2-F44F4062D7F7}" srcOrd="1" destOrd="0" presId="urn:microsoft.com/office/officeart/2018/2/layout/IconVerticalSolidList"/>
    <dgm:cxn modelId="{9C423F79-61A9-4EFB-8DD2-6DEE36E9E15D}" type="presParOf" srcId="{C58BD376-CCA8-4DE2-989C-48072F0C7BB1}" destId="{FB0A63B2-40BC-43F4-831F-E9455D06A4A4}" srcOrd="2" destOrd="0" presId="urn:microsoft.com/office/officeart/2018/2/layout/IconVerticalSolidList"/>
    <dgm:cxn modelId="{CB269047-A0CF-4655-982E-20AA2E537B25}" type="presParOf" srcId="{C58BD376-CCA8-4DE2-989C-48072F0C7BB1}" destId="{BD8218E5-4B26-4A27-B949-F6EA9EF8E034}" srcOrd="3" destOrd="0" presId="urn:microsoft.com/office/officeart/2018/2/layout/IconVerticalSolidList"/>
    <dgm:cxn modelId="{FED09F63-5719-434A-A0A7-ED5BBBF127D5}" type="presParOf" srcId="{B77B1D6B-9921-444F-8BD8-A8661E300988}" destId="{DE79F00E-88BF-4A9B-8475-E34ED3BF850D}" srcOrd="1" destOrd="0" presId="urn:microsoft.com/office/officeart/2018/2/layout/IconVerticalSolidList"/>
    <dgm:cxn modelId="{D63C1257-585A-465E-84E4-C9D3D27BC7B2}" type="presParOf" srcId="{B77B1D6B-9921-444F-8BD8-A8661E300988}" destId="{208B39B4-765A-447E-A115-6C75C91CF23D}" srcOrd="2" destOrd="0" presId="urn:microsoft.com/office/officeart/2018/2/layout/IconVerticalSolidList"/>
    <dgm:cxn modelId="{285F0E7B-63C6-4CF5-BF53-F25D8F0E83EB}" type="presParOf" srcId="{208B39B4-765A-447E-A115-6C75C91CF23D}" destId="{64D37EB8-B469-48D3-A4EF-13D39AE79490}" srcOrd="0" destOrd="0" presId="urn:microsoft.com/office/officeart/2018/2/layout/IconVerticalSolidList"/>
    <dgm:cxn modelId="{F006FA9D-F4D3-483E-B53F-FA50589A4F66}" type="presParOf" srcId="{208B39B4-765A-447E-A115-6C75C91CF23D}" destId="{FB4916B3-2CD1-4B68-89B8-CC3C1C5A2862}" srcOrd="1" destOrd="0" presId="urn:microsoft.com/office/officeart/2018/2/layout/IconVerticalSolidList"/>
    <dgm:cxn modelId="{96EFAC38-B49C-44FB-BDE1-FFC13AA53D2E}" type="presParOf" srcId="{208B39B4-765A-447E-A115-6C75C91CF23D}" destId="{44983897-6335-40B9-989D-F3769CD0BCE0}" srcOrd="2" destOrd="0" presId="urn:microsoft.com/office/officeart/2018/2/layout/IconVerticalSolidList"/>
    <dgm:cxn modelId="{B6BC9663-682C-41E7-A055-196B666656BB}" type="presParOf" srcId="{208B39B4-765A-447E-A115-6C75C91CF23D}" destId="{14560DFF-2AE2-495C-89D6-0DD302590A37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F87B9D-F205-7E46-967A-95BE751A0A0A}">
      <dsp:nvSpPr>
        <dsp:cNvPr id="0" name=""/>
        <dsp:cNvSpPr/>
      </dsp:nvSpPr>
      <dsp:spPr>
        <a:xfrm>
          <a:off x="3683" y="1154949"/>
          <a:ext cx="1141883" cy="171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Enter sentence</a:t>
          </a:r>
        </a:p>
      </dsp:txBody>
      <dsp:txXfrm>
        <a:off x="37128" y="1188394"/>
        <a:ext cx="1074993" cy="1645935"/>
      </dsp:txXfrm>
    </dsp:sp>
    <dsp:sp modelId="{4A59F409-4AAE-EF4A-878A-88ECC94F9EF4}">
      <dsp:nvSpPr>
        <dsp:cNvPr id="0" name=""/>
        <dsp:cNvSpPr/>
      </dsp:nvSpPr>
      <dsp:spPr>
        <a:xfrm>
          <a:off x="1259755" y="1869768"/>
          <a:ext cx="242079" cy="283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1259755" y="1926405"/>
        <a:ext cx="169455" cy="169913"/>
      </dsp:txXfrm>
    </dsp:sp>
    <dsp:sp modelId="{5256C696-C9F2-E044-9574-BAA89A50A2B8}">
      <dsp:nvSpPr>
        <dsp:cNvPr id="0" name=""/>
        <dsp:cNvSpPr/>
      </dsp:nvSpPr>
      <dsp:spPr>
        <a:xfrm>
          <a:off x="1602320" y="1154949"/>
          <a:ext cx="1141883" cy="171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Find the position of each character in the alphabet</a:t>
          </a:r>
        </a:p>
      </dsp:txBody>
      <dsp:txXfrm>
        <a:off x="1635765" y="1188394"/>
        <a:ext cx="1074993" cy="1645935"/>
      </dsp:txXfrm>
    </dsp:sp>
    <dsp:sp modelId="{869FEC1D-A3C2-6C47-AE4C-28A7E69ED0AE}">
      <dsp:nvSpPr>
        <dsp:cNvPr id="0" name=""/>
        <dsp:cNvSpPr/>
      </dsp:nvSpPr>
      <dsp:spPr>
        <a:xfrm>
          <a:off x="2858392" y="1869768"/>
          <a:ext cx="242079" cy="283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2858392" y="1926405"/>
        <a:ext cx="169455" cy="169913"/>
      </dsp:txXfrm>
    </dsp:sp>
    <dsp:sp modelId="{A94BC8F5-BCD0-D14E-8C5F-C927B063F47F}">
      <dsp:nvSpPr>
        <dsp:cNvPr id="0" name=""/>
        <dsp:cNvSpPr/>
      </dsp:nvSpPr>
      <dsp:spPr>
        <a:xfrm>
          <a:off x="3200958" y="1154949"/>
          <a:ext cx="1141883" cy="171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Add a number to the index</a:t>
          </a:r>
        </a:p>
      </dsp:txBody>
      <dsp:txXfrm>
        <a:off x="3234403" y="1188394"/>
        <a:ext cx="1074993" cy="1645935"/>
      </dsp:txXfrm>
    </dsp:sp>
    <dsp:sp modelId="{29ED0BF8-7868-6B4A-8446-1F47839F625B}">
      <dsp:nvSpPr>
        <dsp:cNvPr id="0" name=""/>
        <dsp:cNvSpPr/>
      </dsp:nvSpPr>
      <dsp:spPr>
        <a:xfrm>
          <a:off x="4457030" y="1869768"/>
          <a:ext cx="242079" cy="283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4457030" y="1926405"/>
        <a:ext cx="169455" cy="169913"/>
      </dsp:txXfrm>
    </dsp:sp>
    <dsp:sp modelId="{D24E863F-3F77-284A-A762-3CFE8FB4298D}">
      <dsp:nvSpPr>
        <dsp:cNvPr id="0" name=""/>
        <dsp:cNvSpPr/>
      </dsp:nvSpPr>
      <dsp:spPr>
        <a:xfrm>
          <a:off x="4799595" y="1154949"/>
          <a:ext cx="1141883" cy="171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Find the new character</a:t>
          </a:r>
        </a:p>
      </dsp:txBody>
      <dsp:txXfrm>
        <a:off x="4833040" y="1188394"/>
        <a:ext cx="1074993" cy="1645935"/>
      </dsp:txXfrm>
    </dsp:sp>
    <dsp:sp modelId="{3A3397D8-1BCC-4E4C-83F9-9E7526606AB8}">
      <dsp:nvSpPr>
        <dsp:cNvPr id="0" name=""/>
        <dsp:cNvSpPr/>
      </dsp:nvSpPr>
      <dsp:spPr>
        <a:xfrm>
          <a:off x="6055667" y="1869768"/>
          <a:ext cx="242079" cy="28318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1200" kern="1200"/>
        </a:p>
      </dsp:txBody>
      <dsp:txXfrm>
        <a:off x="6055667" y="1926405"/>
        <a:ext cx="169455" cy="169913"/>
      </dsp:txXfrm>
    </dsp:sp>
    <dsp:sp modelId="{88F7D21A-EA0A-4443-A245-D79004635235}">
      <dsp:nvSpPr>
        <dsp:cNvPr id="0" name=""/>
        <dsp:cNvSpPr/>
      </dsp:nvSpPr>
      <dsp:spPr>
        <a:xfrm>
          <a:off x="6398232" y="1154949"/>
          <a:ext cx="1141883" cy="17128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/>
            <a:t>Output new sequence</a:t>
          </a:r>
        </a:p>
      </dsp:txBody>
      <dsp:txXfrm>
        <a:off x="6431677" y="1188394"/>
        <a:ext cx="1074993" cy="164593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574126-ED68-40FC-89FE-440FBD965A9A}">
      <dsp:nvSpPr>
        <dsp:cNvPr id="0" name=""/>
        <dsp:cNvSpPr/>
      </dsp:nvSpPr>
      <dsp:spPr>
        <a:xfrm>
          <a:off x="0" y="653795"/>
          <a:ext cx="7543801" cy="120700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B4A481-83A1-4435-AEE2-F44F4062D7F7}">
      <dsp:nvSpPr>
        <dsp:cNvPr id="0" name=""/>
        <dsp:cNvSpPr/>
      </dsp:nvSpPr>
      <dsp:spPr>
        <a:xfrm>
          <a:off x="365119" y="925372"/>
          <a:ext cx="663854" cy="66385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D8218E5-4B26-4A27-B949-F6EA9EF8E034}">
      <dsp:nvSpPr>
        <dsp:cNvPr id="0" name=""/>
        <dsp:cNvSpPr/>
      </dsp:nvSpPr>
      <dsp:spPr>
        <a:xfrm>
          <a:off x="1394094" y="653795"/>
          <a:ext cx="6149706" cy="1207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742" tIns="127742" rIns="127742" bIns="12774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>
              <a:hlinkClick xmlns:r="http://schemas.openxmlformats.org/officeDocument/2006/relationships" r:id="rId3"/>
            </a:rPr>
            <a:t>www.penston.net/cc/downloads/</a:t>
          </a:r>
          <a:endParaRPr lang="en-US" sz="2500" kern="1200"/>
        </a:p>
      </dsp:txBody>
      <dsp:txXfrm>
        <a:off x="1394094" y="653795"/>
        <a:ext cx="6149706" cy="1207008"/>
      </dsp:txXfrm>
    </dsp:sp>
    <dsp:sp modelId="{64D37EB8-B469-48D3-A4EF-13D39AE79490}">
      <dsp:nvSpPr>
        <dsp:cNvPr id="0" name=""/>
        <dsp:cNvSpPr/>
      </dsp:nvSpPr>
      <dsp:spPr>
        <a:xfrm>
          <a:off x="0" y="2162556"/>
          <a:ext cx="7543801" cy="1207008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4916B3-2CD1-4B68-89B8-CC3C1C5A2862}">
      <dsp:nvSpPr>
        <dsp:cNvPr id="0" name=""/>
        <dsp:cNvSpPr/>
      </dsp:nvSpPr>
      <dsp:spPr>
        <a:xfrm>
          <a:off x="365119" y="2434132"/>
          <a:ext cx="663854" cy="663854"/>
        </a:xfrm>
        <a:prstGeom prst="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a:blipFill>
        <a:ln w="15875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560DFF-2AE2-495C-89D6-0DD302590A37}">
      <dsp:nvSpPr>
        <dsp:cNvPr id="0" name=""/>
        <dsp:cNvSpPr/>
      </dsp:nvSpPr>
      <dsp:spPr>
        <a:xfrm>
          <a:off x="1394094" y="2162556"/>
          <a:ext cx="6149706" cy="1207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742" tIns="127742" rIns="127742" bIns="127742" numCol="1" spcCol="1270" anchor="ctr" anchorCtr="0">
          <a:noAutofit/>
        </a:bodyPr>
        <a:lstStyle/>
        <a:p>
          <a:pPr marL="0" lvl="0" indent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500" kern="1200"/>
            <a:t>RSA.py.zip</a:t>
          </a:r>
          <a:endParaRPr lang="en-US" sz="2500" kern="1200"/>
        </a:p>
      </dsp:txBody>
      <dsp:txXfrm>
        <a:off x="1394094" y="2162556"/>
        <a:ext cx="6149706" cy="1207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77135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6286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14781"/>
            <a:ext cx="1971675" cy="5757421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73390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F1F08BA-8EE5-094F-9790-B8D16AFEE663}"/>
              </a:ext>
            </a:extLst>
          </p:cNvPr>
          <p:cNvCxnSpPr/>
          <p:nvPr userDrawn="1"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3248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2112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8"/>
            <a:ext cx="3703320" cy="402335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E32D214A-926C-8A4E-AE39-5720212E4C5A}"/>
              </a:ext>
            </a:extLst>
          </p:cNvPr>
          <p:cNvCxnSpPr/>
          <p:nvPr userDrawn="1"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5216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8DC21A3-3E5E-E743-B790-5075A9F9165C}"/>
              </a:ext>
            </a:extLst>
          </p:cNvPr>
          <p:cNvCxnSpPr/>
          <p:nvPr userDrawn="1"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9112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8D76247-314B-2A43-B44D-2FC5DD2B57DA}"/>
              </a:ext>
            </a:extLst>
          </p:cNvPr>
          <p:cNvCxnSpPr/>
          <p:nvPr userDrawn="1"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6831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3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3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5918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4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8" y="731520"/>
            <a:ext cx="5009393" cy="52578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5" y="6459788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5796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3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082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7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2" y="6459788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707218FA-38C5-5B4B-9AA6-C1482EE47A8C}" type="datetimeFigureOut">
              <a:rPr lang="en-US" smtClean="0"/>
              <a:t>4/11/20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40" y="6459788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5" y="6459788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E472F97C-7FE6-464A-87E1-4D63A72DC9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369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50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haveibeenpwned.com/Passwords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1A0CB5-DD81-214B-B4C1-2DD4B0CEB84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Coding Club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5D9ACA7-6A4F-A348-945C-0CC9F42F37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11</a:t>
            </a:r>
            <a:r>
              <a:rPr lang="en-GB" baseline="30000" dirty="0"/>
              <a:t>th</a:t>
            </a:r>
            <a:r>
              <a:rPr lang="en-GB" dirty="0"/>
              <a:t> October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CE5F30-7AB6-714F-B980-3A08BF7E9C8A}"/>
              </a:ext>
            </a:extLst>
          </p:cNvPr>
          <p:cNvSpPr txBox="1"/>
          <p:nvPr/>
        </p:nvSpPr>
        <p:spPr>
          <a:xfrm>
            <a:off x="6877456" y="5739638"/>
            <a:ext cx="2174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(Three sessions here)</a:t>
            </a:r>
          </a:p>
        </p:txBody>
      </p:sp>
    </p:spTree>
    <p:extLst>
      <p:ext uri="{BB962C8B-B14F-4D97-AF65-F5344CB8AC3E}">
        <p14:creationId xmlns:p14="http://schemas.microsoft.com/office/powerpoint/2010/main" val="21981616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AC9A3C-A12A-7E48-88AA-938B795654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Sadly, we can’t make any of these in Coding Club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2338CF-3C29-0848-A86F-01AC0898B9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503EFB-8433-BF40-8ABE-AAB676D1FF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08867" y="2402881"/>
            <a:ext cx="6326265" cy="290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060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81AF9E-F2F8-8A44-A46D-84E613355A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Caesar Ciphers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CE2CB3C9-C106-CB4C-992C-7D848513ED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0610" y="1737363"/>
            <a:ext cx="7048500" cy="3187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A5888F0-576D-324A-8399-E075CAC8C6D9}"/>
              </a:ext>
            </a:extLst>
          </p:cNvPr>
          <p:cNvSpPr txBox="1"/>
          <p:nvPr/>
        </p:nvSpPr>
        <p:spPr>
          <a:xfrm>
            <a:off x="1477927" y="5156791"/>
            <a:ext cx="68888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You may have seen this simple encryption method in ICT lessons before. We simply take each letter in a sequence and shift it along a certain number of places.</a:t>
            </a:r>
          </a:p>
        </p:txBody>
      </p:sp>
    </p:spTree>
    <p:extLst>
      <p:ext uri="{BB962C8B-B14F-4D97-AF65-F5344CB8AC3E}">
        <p14:creationId xmlns:p14="http://schemas.microsoft.com/office/powerpoint/2010/main" val="20808906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2806A7-F19E-0948-8A96-60A89D90C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shall we do this?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4ED56F0-4535-D14F-BEE9-4E69C2B79B2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22325" y="1846263"/>
          <a:ext cx="7543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B5FCDF7-8331-F143-A37A-6EA4D5D3E136}"/>
              </a:ext>
            </a:extLst>
          </p:cNvPr>
          <p:cNvSpPr txBox="1"/>
          <p:nvPr/>
        </p:nvSpPr>
        <p:spPr>
          <a:xfrm>
            <a:off x="5401339" y="5499656"/>
            <a:ext cx="3092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But wait…. Character 25+3????</a:t>
            </a:r>
          </a:p>
        </p:txBody>
      </p:sp>
    </p:spTree>
    <p:extLst>
      <p:ext uri="{BB962C8B-B14F-4D97-AF65-F5344CB8AC3E}">
        <p14:creationId xmlns:p14="http://schemas.microsoft.com/office/powerpoint/2010/main" val="2545055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C7655F-CC6A-A14D-9979-EBEF0028D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Modulo Arithmetic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FD391-6967-7449-80CC-930C5DF5D1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You can think of this like a clockface</a:t>
            </a:r>
          </a:p>
          <a:p>
            <a:endParaRPr lang="en-GB" dirty="0"/>
          </a:p>
        </p:txBody>
      </p:sp>
      <p:sp>
        <p:nvSpPr>
          <p:cNvPr id="4" name="7-point Star 3">
            <a:extLst>
              <a:ext uri="{FF2B5EF4-FFF2-40B4-BE49-F238E27FC236}">
                <a16:creationId xmlns:a16="http://schemas.microsoft.com/office/drawing/2014/main" id="{9AE7A5AB-BC71-B941-8E3C-37064F82CBA2}"/>
              </a:ext>
            </a:extLst>
          </p:cNvPr>
          <p:cNvSpPr/>
          <p:nvPr/>
        </p:nvSpPr>
        <p:spPr>
          <a:xfrm>
            <a:off x="2663455" y="2961168"/>
            <a:ext cx="3646968" cy="3005665"/>
          </a:xfrm>
          <a:prstGeom prst="star7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Pretend this is a clock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E66EF7-F187-254F-82F3-3A68A7DFF467}"/>
              </a:ext>
            </a:extLst>
          </p:cNvPr>
          <p:cNvSpPr txBox="1"/>
          <p:nvPr/>
        </p:nvSpPr>
        <p:spPr>
          <a:xfrm>
            <a:off x="4336096" y="24834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0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EE09B-F7AB-EB46-8ADF-3A0955CAAA83}"/>
              </a:ext>
            </a:extLst>
          </p:cNvPr>
          <p:cNvSpPr txBox="1"/>
          <p:nvPr/>
        </p:nvSpPr>
        <p:spPr>
          <a:xfrm>
            <a:off x="6095784" y="3157872"/>
            <a:ext cx="4292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AB361EC-6127-444D-A917-D6052083CF31}"/>
              </a:ext>
            </a:extLst>
          </p:cNvPr>
          <p:cNvSpPr txBox="1"/>
          <p:nvPr/>
        </p:nvSpPr>
        <p:spPr>
          <a:xfrm>
            <a:off x="6374218" y="47527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603C4D1-AFFA-8D4F-A14C-E50F9EE5FF02}"/>
              </a:ext>
            </a:extLst>
          </p:cNvPr>
          <p:cNvSpPr txBox="1"/>
          <p:nvPr/>
        </p:nvSpPr>
        <p:spPr>
          <a:xfrm>
            <a:off x="5326911" y="59948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810239D-2AB8-E74E-A0ED-E34816961A79}"/>
              </a:ext>
            </a:extLst>
          </p:cNvPr>
          <p:cNvSpPr txBox="1"/>
          <p:nvPr/>
        </p:nvSpPr>
        <p:spPr>
          <a:xfrm>
            <a:off x="3389937" y="604165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14F530D-03D5-0842-85A4-4868CC46D4E8}"/>
              </a:ext>
            </a:extLst>
          </p:cNvPr>
          <p:cNvSpPr txBox="1"/>
          <p:nvPr/>
        </p:nvSpPr>
        <p:spPr>
          <a:xfrm>
            <a:off x="2147131" y="493742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4689219-8E64-314D-B631-3580E7A4996B}"/>
              </a:ext>
            </a:extLst>
          </p:cNvPr>
          <p:cNvSpPr txBox="1"/>
          <p:nvPr/>
        </p:nvSpPr>
        <p:spPr>
          <a:xfrm>
            <a:off x="2512612" y="326168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sp>
        <p:nvSpPr>
          <p:cNvPr id="12" name="U-turn Arrow 11">
            <a:extLst>
              <a:ext uri="{FF2B5EF4-FFF2-40B4-BE49-F238E27FC236}">
                <a16:creationId xmlns:a16="http://schemas.microsoft.com/office/drawing/2014/main" id="{F9DB047D-5BD1-2F46-92BF-D8879850A0D5}"/>
              </a:ext>
            </a:extLst>
          </p:cNvPr>
          <p:cNvSpPr/>
          <p:nvPr/>
        </p:nvSpPr>
        <p:spPr>
          <a:xfrm rot="20440803">
            <a:off x="2506195" y="2490128"/>
            <a:ext cx="1948736" cy="427689"/>
          </a:xfrm>
          <a:prstGeom prst="uturnArrow">
            <a:avLst>
              <a:gd name="adj1" fmla="val 25000"/>
              <a:gd name="adj2" fmla="val 25000"/>
              <a:gd name="adj3" fmla="val 24583"/>
              <a:gd name="adj4" fmla="val 43750"/>
              <a:gd name="adj5" fmla="val 9503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0364552-7862-2542-AF68-1EBB82D87433}"/>
              </a:ext>
            </a:extLst>
          </p:cNvPr>
          <p:cNvSpPr txBox="1"/>
          <p:nvPr/>
        </p:nvSpPr>
        <p:spPr>
          <a:xfrm>
            <a:off x="276447" y="3732028"/>
            <a:ext cx="17643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In Python, you can use a % sign</a:t>
            </a:r>
          </a:p>
          <a:p>
            <a:endParaRPr lang="en-GB" dirty="0"/>
          </a:p>
          <a:p>
            <a:r>
              <a:rPr lang="en-GB" dirty="0"/>
              <a:t>e.g. 28 % 26 = 2</a:t>
            </a:r>
          </a:p>
        </p:txBody>
      </p:sp>
    </p:spTree>
    <p:extLst>
      <p:ext uri="{BB962C8B-B14F-4D97-AF65-F5344CB8AC3E}">
        <p14:creationId xmlns:p14="http://schemas.microsoft.com/office/powerpoint/2010/main" val="3937958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A14B18-28E0-F74E-8D4E-E1168A674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Download the code </a:t>
            </a:r>
            <a:r>
              <a:rPr lang="en-GB" dirty="0">
                <a:sym typeface="Wingdings" pitchFamily="2" charset="2"/>
              </a:rPr>
              <a:t>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F966-6608-2343-8124-4F5199581E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 err="1"/>
              <a:t>Penston.net</a:t>
            </a:r>
            <a:r>
              <a:rPr lang="en-GB" dirty="0"/>
              <a:t>/cc/downloads/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Can you see if you can reverse it and crack some codes? Attached is </a:t>
            </a:r>
            <a:r>
              <a:rPr lang="en-GB"/>
              <a:t>code.txt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3733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10562B-614F-954F-BD8F-EB4A9FF14D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040876-33E9-CE46-B780-D71A0F27F6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1239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9B01A-5EC6-CE49-A028-24F8424E7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Encryption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D4F2A7-3A70-864C-9E80-1837A25A8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en-GB" dirty="0"/>
              <a:t>How do computers keep information safe? Today, we will a complex algorithm called RSA to transmit secret messages around which cannot be cracked except by the intended recipient.</a:t>
            </a:r>
          </a:p>
          <a:p>
            <a:endParaRPr lang="en-GB" dirty="0"/>
          </a:p>
          <a:p>
            <a:r>
              <a:rPr lang="en-GB" dirty="0"/>
              <a:t>Think about some issues with moving information around the internet?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BA9E55-5E48-5C4A-AAA4-DDFF5B685AF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44304" y="3721517"/>
            <a:ext cx="4572000" cy="3048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EA0CE8A-9B5E-5548-B7C2-24C4C159D307}"/>
              </a:ext>
            </a:extLst>
          </p:cNvPr>
          <p:cNvSpPr txBox="1"/>
          <p:nvPr/>
        </p:nvSpPr>
        <p:spPr>
          <a:xfrm>
            <a:off x="6085573" y="5120638"/>
            <a:ext cx="2634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OPEN IDLE AND WARM UP</a:t>
            </a:r>
          </a:p>
        </p:txBody>
      </p:sp>
    </p:spTree>
    <p:extLst>
      <p:ext uri="{BB962C8B-B14F-4D97-AF65-F5344CB8AC3E}">
        <p14:creationId xmlns:p14="http://schemas.microsoft.com/office/powerpoint/2010/main" val="376970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54C92-FB1C-1E44-9060-5D6F87703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Data Over the Internet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79B57F5-9D82-8040-8FEA-55CA9B3A28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9936" y="2617434"/>
            <a:ext cx="3750729" cy="2503204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2F54D25-8318-E64B-88B1-BF989DB0332A}"/>
              </a:ext>
            </a:extLst>
          </p:cNvPr>
          <p:cNvSpPr txBox="1"/>
          <p:nvPr/>
        </p:nvSpPr>
        <p:spPr>
          <a:xfrm>
            <a:off x="822960" y="2098306"/>
            <a:ext cx="3493971" cy="3601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Whenever information is sent over the internet, it must travel through physical wires or waves for </a:t>
            </a:r>
            <a:r>
              <a:rPr lang="en-GB" sz="2000" dirty="0" err="1"/>
              <a:t>WiFi</a:t>
            </a:r>
            <a:r>
              <a:rPr lang="en-GB" sz="2000" dirty="0"/>
              <a:t>.</a:t>
            </a:r>
          </a:p>
          <a:p>
            <a:endParaRPr lang="en-GB" sz="2000" dirty="0"/>
          </a:p>
          <a:p>
            <a:r>
              <a:rPr lang="en-GB" sz="2000" dirty="0"/>
              <a:t>This makes it vulnerable to hacking. Therefore, we must scramble the data in someway so that a </a:t>
            </a:r>
            <a:r>
              <a:rPr lang="en-GB" sz="2000" b="1" dirty="0"/>
              <a:t>hacker doesn’t know what it means but the intended recipient does.</a:t>
            </a:r>
          </a:p>
        </p:txBody>
      </p:sp>
    </p:spTree>
    <p:extLst>
      <p:ext uri="{BB962C8B-B14F-4D97-AF65-F5344CB8AC3E}">
        <p14:creationId xmlns:p14="http://schemas.microsoft.com/office/powerpoint/2010/main" val="620680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A175ED-C160-EE48-AB49-A868A9D5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Hiding from the Hacker</a:t>
            </a:r>
          </a:p>
        </p:txBody>
      </p:sp>
      <p:pic>
        <p:nvPicPr>
          <p:cNvPr id="9" name="Content Placeholder 8" descr="Crab">
            <a:extLst>
              <a:ext uri="{FF2B5EF4-FFF2-40B4-BE49-F238E27FC236}">
                <a16:creationId xmlns:a16="http://schemas.microsoft.com/office/drawing/2014/main" id="{0852D55A-64EC-304B-A4B7-D6FB047AB3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76201" y="4030580"/>
            <a:ext cx="914400" cy="914400"/>
          </a:xfrm>
        </p:spPr>
      </p:pic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DB1AE15-CAE5-9946-97DC-01D8AF9520EC}"/>
              </a:ext>
            </a:extLst>
          </p:cNvPr>
          <p:cNvCxnSpPr>
            <a:cxnSpLocks/>
          </p:cNvCxnSpPr>
          <p:nvPr/>
        </p:nvCxnSpPr>
        <p:spPr>
          <a:xfrm>
            <a:off x="3051211" y="5322771"/>
            <a:ext cx="3503596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DCDB145B-1B57-8945-9F77-CD457260C4AC}"/>
              </a:ext>
            </a:extLst>
          </p:cNvPr>
          <p:cNvSpPr/>
          <p:nvPr/>
        </p:nvSpPr>
        <p:spPr>
          <a:xfrm>
            <a:off x="822960" y="4865571"/>
            <a:ext cx="193949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My passcode is 7702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B77AE0-415D-4A45-A9A2-4FDBF674DA91}"/>
              </a:ext>
            </a:extLst>
          </p:cNvPr>
          <p:cNvSpPr txBox="1"/>
          <p:nvPr/>
        </p:nvSpPr>
        <p:spPr>
          <a:xfrm>
            <a:off x="1357162" y="2204185"/>
            <a:ext cx="43013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Sending information in plaintext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F9733-E68D-EB43-8A4A-5C6B0A968186}"/>
              </a:ext>
            </a:extLst>
          </p:cNvPr>
          <p:cNvSpPr txBox="1"/>
          <p:nvPr/>
        </p:nvSpPr>
        <p:spPr>
          <a:xfrm>
            <a:off x="2030930" y="2732761"/>
            <a:ext cx="3807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We do not change the message at all…</a:t>
            </a:r>
          </a:p>
        </p:txBody>
      </p:sp>
    </p:spTree>
    <p:extLst>
      <p:ext uri="{BB962C8B-B14F-4D97-AF65-F5344CB8AC3E}">
        <p14:creationId xmlns:p14="http://schemas.microsoft.com/office/powerpoint/2010/main" val="470335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3 2.59259E-6 L 0.31875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6BD2F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DB1AE15-CAE5-9946-97DC-01D8AF9520EC}"/>
              </a:ext>
            </a:extLst>
          </p:cNvPr>
          <p:cNvCxnSpPr>
            <a:cxnSpLocks/>
          </p:cNvCxnSpPr>
          <p:nvPr/>
        </p:nvCxnSpPr>
        <p:spPr>
          <a:xfrm>
            <a:off x="3051211" y="5322771"/>
            <a:ext cx="3503596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>
            <a:extLst>
              <a:ext uri="{FF2B5EF4-FFF2-40B4-BE49-F238E27FC236}">
                <a16:creationId xmlns:a16="http://schemas.microsoft.com/office/drawing/2014/main" id="{B53E70A2-3497-1444-9251-97D2E80E40F8}"/>
              </a:ext>
            </a:extLst>
          </p:cNvPr>
          <p:cNvSpPr/>
          <p:nvPr/>
        </p:nvSpPr>
        <p:spPr>
          <a:xfrm>
            <a:off x="822960" y="4879658"/>
            <a:ext cx="193949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Unjumble using code = ‘crab22’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A175ED-C160-EE48-AB49-A868A9D5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Hiding from the Hacker</a:t>
            </a:r>
          </a:p>
        </p:txBody>
      </p:sp>
      <p:pic>
        <p:nvPicPr>
          <p:cNvPr id="9" name="Content Placeholder 8" descr="Crab">
            <a:extLst>
              <a:ext uri="{FF2B5EF4-FFF2-40B4-BE49-F238E27FC236}">
                <a16:creationId xmlns:a16="http://schemas.microsoft.com/office/drawing/2014/main" id="{0852D55A-64EC-304B-A4B7-D6FB047AB3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76201" y="4030580"/>
            <a:ext cx="914400" cy="9144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CDB145B-1B57-8945-9F77-CD457260C4AC}"/>
              </a:ext>
            </a:extLst>
          </p:cNvPr>
          <p:cNvSpPr/>
          <p:nvPr/>
        </p:nvSpPr>
        <p:spPr>
          <a:xfrm>
            <a:off x="822959" y="4893745"/>
            <a:ext cx="193949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Asd</a:t>
            </a:r>
            <a:r>
              <a:rPr lang="en-GB" dirty="0"/>
              <a:t> </a:t>
            </a:r>
            <a:r>
              <a:rPr lang="en-GB" dirty="0" err="1"/>
              <a:t>fasd</a:t>
            </a:r>
            <a:r>
              <a:rPr lang="en-GB" dirty="0"/>
              <a:t> </a:t>
            </a:r>
            <a:r>
              <a:rPr lang="en-GB" dirty="0" err="1"/>
              <a:t>fhkl</a:t>
            </a:r>
            <a:r>
              <a:rPr lang="en-GB" dirty="0"/>
              <a:t> </a:t>
            </a:r>
            <a:r>
              <a:rPr lang="en-GB" dirty="0" err="1"/>
              <a:t>dfhjtu</a:t>
            </a:r>
            <a:r>
              <a:rPr lang="en-GB" dirty="0"/>
              <a:t> </a:t>
            </a:r>
            <a:r>
              <a:rPr lang="en-GB" dirty="0" err="1"/>
              <a:t>yg</a:t>
            </a:r>
            <a:r>
              <a:rPr lang="en-GB" dirty="0"/>
              <a:t> ftvr563e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B77AE0-415D-4A45-A9A2-4FDBF674DA91}"/>
              </a:ext>
            </a:extLst>
          </p:cNvPr>
          <p:cNvSpPr txBox="1"/>
          <p:nvPr/>
        </p:nvSpPr>
        <p:spPr>
          <a:xfrm>
            <a:off x="1357162" y="2204185"/>
            <a:ext cx="74105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Scrambling information with instructions how to decrypt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F9733-E68D-EB43-8A4A-5C6B0A968186}"/>
              </a:ext>
            </a:extLst>
          </p:cNvPr>
          <p:cNvSpPr txBox="1"/>
          <p:nvPr/>
        </p:nvSpPr>
        <p:spPr>
          <a:xfrm>
            <a:off x="2030930" y="2732761"/>
            <a:ext cx="62024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Send a jumbled message but with instructions of how to decode</a:t>
            </a:r>
          </a:p>
        </p:txBody>
      </p:sp>
    </p:spTree>
    <p:extLst>
      <p:ext uri="{BB962C8B-B14F-4D97-AF65-F5344CB8AC3E}">
        <p14:creationId xmlns:p14="http://schemas.microsoft.com/office/powerpoint/2010/main" val="10003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3 -4.07407E-6 L 0.31875 -4.07407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3 -7.40741E-7 L 0.5335 -0.0050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201" y="-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6BD2F"/>
                                      </p:to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7D8BE-0DBE-FF44-B313-E1C109CF1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Computer 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70F43B-4ED6-9C4D-B84D-8F03412483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Today we are going to look at some common ways in which computers get hacked and information gets leaked. </a:t>
            </a:r>
          </a:p>
          <a:p>
            <a:endParaRPr lang="en-GB" dirty="0"/>
          </a:p>
          <a:p>
            <a:r>
              <a:rPr lang="en-GB" dirty="0"/>
              <a:t>It should be obvious but you </a:t>
            </a:r>
            <a:r>
              <a:rPr lang="en-GB" b="1" dirty="0">
                <a:solidFill>
                  <a:srgbClr val="FF0000"/>
                </a:solidFill>
              </a:rPr>
              <a:t>must not </a:t>
            </a:r>
            <a:r>
              <a:rPr lang="en-GB" dirty="0"/>
              <a:t>attempt any of these methods in real life. Hacking a computer is </a:t>
            </a:r>
            <a:r>
              <a:rPr lang="en-GB" b="1" dirty="0">
                <a:solidFill>
                  <a:srgbClr val="FF0000"/>
                </a:solidFill>
              </a:rPr>
              <a:t>illegal</a:t>
            </a:r>
            <a:r>
              <a:rPr lang="en-GB" dirty="0"/>
              <a:t> and could land you in </a:t>
            </a:r>
            <a:r>
              <a:rPr lang="en-GB" b="1" u="sng" dirty="0">
                <a:solidFill>
                  <a:srgbClr val="FF0000"/>
                </a:solidFill>
              </a:rPr>
              <a:t>prison</a:t>
            </a:r>
            <a:r>
              <a:rPr lang="en-GB" dirty="0"/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E693AE-53EB-CA40-8D40-DC1B2237EAE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3614512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770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1DB1AE15-CAE5-9946-97DC-01D8AF9520EC}"/>
              </a:ext>
            </a:extLst>
          </p:cNvPr>
          <p:cNvCxnSpPr>
            <a:cxnSpLocks/>
          </p:cNvCxnSpPr>
          <p:nvPr/>
        </p:nvCxnSpPr>
        <p:spPr>
          <a:xfrm>
            <a:off x="3051211" y="5322771"/>
            <a:ext cx="3503596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0A175ED-C160-EE48-AB49-A868A9D5C2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Hiding from the Hacker</a:t>
            </a:r>
          </a:p>
        </p:txBody>
      </p:sp>
      <p:pic>
        <p:nvPicPr>
          <p:cNvPr id="9" name="Content Placeholder 8" descr="Crab">
            <a:extLst>
              <a:ext uri="{FF2B5EF4-FFF2-40B4-BE49-F238E27FC236}">
                <a16:creationId xmlns:a16="http://schemas.microsoft.com/office/drawing/2014/main" id="{0852D55A-64EC-304B-A4B7-D6FB047AB3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76201" y="4030580"/>
            <a:ext cx="914400" cy="914400"/>
          </a:xfrm>
        </p:spPr>
      </p:pic>
      <p:sp>
        <p:nvSpPr>
          <p:cNvPr id="7" name="Oval 6">
            <a:extLst>
              <a:ext uri="{FF2B5EF4-FFF2-40B4-BE49-F238E27FC236}">
                <a16:creationId xmlns:a16="http://schemas.microsoft.com/office/drawing/2014/main" id="{DCDB145B-1B57-8945-9F77-CD457260C4AC}"/>
              </a:ext>
            </a:extLst>
          </p:cNvPr>
          <p:cNvSpPr/>
          <p:nvPr/>
        </p:nvSpPr>
        <p:spPr>
          <a:xfrm>
            <a:off x="974556" y="4865571"/>
            <a:ext cx="1939491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err="1"/>
              <a:t>rd</a:t>
            </a:r>
            <a:r>
              <a:rPr lang="en-GB" dirty="0"/>
              <a:t> </a:t>
            </a:r>
            <a:r>
              <a:rPr lang="en-GB" dirty="0" err="1"/>
              <a:t>ufxxhtij</a:t>
            </a:r>
            <a:r>
              <a:rPr lang="en-GB" dirty="0"/>
              <a:t> </a:t>
            </a:r>
            <a:r>
              <a:rPr lang="en-GB" dirty="0" err="1"/>
              <a:t>nx</a:t>
            </a:r>
            <a:r>
              <a:rPr lang="en-GB" dirty="0"/>
              <a:t> 7702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1B77AE0-415D-4A45-A9A2-4FDBF674DA91}"/>
              </a:ext>
            </a:extLst>
          </p:cNvPr>
          <p:cNvSpPr txBox="1"/>
          <p:nvPr/>
        </p:nvSpPr>
        <p:spPr>
          <a:xfrm>
            <a:off x="1357162" y="2204185"/>
            <a:ext cx="51841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/>
              <a:t>Using encryption like the Caesar Cipher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65F9733-E68D-EB43-8A4A-5C6B0A968186}"/>
              </a:ext>
            </a:extLst>
          </p:cNvPr>
          <p:cNvSpPr txBox="1"/>
          <p:nvPr/>
        </p:nvSpPr>
        <p:spPr>
          <a:xfrm>
            <a:off x="2030930" y="2732761"/>
            <a:ext cx="4932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Skips every letter forward 5 places in the alphabet.</a:t>
            </a:r>
          </a:p>
        </p:txBody>
      </p:sp>
      <p:pic>
        <p:nvPicPr>
          <p:cNvPr id="1026" name="Picture 2" descr="Frequency distribution">
            <a:extLst>
              <a:ext uri="{FF2B5EF4-FFF2-40B4-BE49-F238E27FC236}">
                <a16:creationId xmlns:a16="http://schemas.microsoft.com/office/drawing/2014/main" id="{B53F38E5-50C6-3F43-94B6-BD15F3FE25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03009" y="3132672"/>
            <a:ext cx="3921979" cy="3211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7476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31 2.59259E-6 L 0.31875 2.59259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7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7904BA-D0CF-3146-AC55-8E1D23DA6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We Need a Better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9297F-868A-A341-9FD3-57AB1908E2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Modern algorithms use far more complex methods of encryption and they need it.</a:t>
            </a:r>
          </a:p>
          <a:p>
            <a:endParaRPr lang="en-GB" dirty="0"/>
          </a:p>
          <a:p>
            <a:r>
              <a:rPr lang="en-GB" dirty="0"/>
              <a:t>Computers have become so powerful that they are able to crack passwords 8 characters long in less than 5 hours.</a:t>
            </a:r>
          </a:p>
          <a:p>
            <a:endParaRPr lang="en-GB" dirty="0"/>
          </a:p>
          <a:p>
            <a:r>
              <a:rPr lang="en-GB" dirty="0"/>
              <a:t>Accessing encrypted information carries much greater reward nowadays (bank information, personal data, etc…).</a:t>
            </a:r>
          </a:p>
        </p:txBody>
      </p:sp>
    </p:spTree>
    <p:extLst>
      <p:ext uri="{BB962C8B-B14F-4D97-AF65-F5344CB8AC3E}">
        <p14:creationId xmlns:p14="http://schemas.microsoft.com/office/powerpoint/2010/main" val="19942568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A005A-0D6D-054A-AFEC-25B31C01C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 Possible Solution: RSA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31A837-08A8-8842-B814-90D3E37A4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964843"/>
          </a:xfrm>
        </p:spPr>
        <p:txBody>
          <a:bodyPr>
            <a:normAutofit/>
          </a:bodyPr>
          <a:lstStyle/>
          <a:p>
            <a:r>
              <a:rPr lang="en-GB" b="1" dirty="0"/>
              <a:t>The RSA Algorithm is a method of asymmetric encryption that relies on public and private keys.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AA41CBE-78EA-884D-AF5D-67D5685895D7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406326">
            <a:off x="-467293" y="4235881"/>
            <a:ext cx="2736025" cy="153901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0782482-4D67-664F-B364-F2BA7D8FA3CC}"/>
              </a:ext>
            </a:extLst>
          </p:cNvPr>
          <p:cNvSpPr txBox="1"/>
          <p:nvPr/>
        </p:nvSpPr>
        <p:spPr>
          <a:xfrm>
            <a:off x="1785749" y="2904498"/>
            <a:ext cx="11694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Everyone</a:t>
            </a:r>
            <a:endParaRPr lang="en-GB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9B5CFC-CD30-8B44-A93E-6CC67A0238BD}"/>
              </a:ext>
            </a:extLst>
          </p:cNvPr>
          <p:cNvSpPr txBox="1"/>
          <p:nvPr/>
        </p:nvSpPr>
        <p:spPr>
          <a:xfrm>
            <a:off x="7123729" y="2824717"/>
            <a:ext cx="572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/>
              <a:t>You</a:t>
            </a:r>
            <a:endParaRPr lang="en-GB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CEB2A8-7D0D-164B-9AC1-D67C2795AC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392035" y="4301885"/>
            <a:ext cx="1949449" cy="109656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45DF4E8-8A8F-9541-A07E-69CCF39EF18F}"/>
              </a:ext>
            </a:extLst>
          </p:cNvPr>
          <p:cNvSpPr txBox="1"/>
          <p:nvPr/>
        </p:nvSpPr>
        <p:spPr>
          <a:xfrm>
            <a:off x="1390226" y="3732772"/>
            <a:ext cx="342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Scramble data using the public key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EC5E541-928E-9148-B915-347159641279}"/>
              </a:ext>
            </a:extLst>
          </p:cNvPr>
          <p:cNvSpPr txBox="1"/>
          <p:nvPr/>
        </p:nvSpPr>
        <p:spPr>
          <a:xfrm>
            <a:off x="5190601" y="5925728"/>
            <a:ext cx="3760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Unscramble data using the private key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844790D-1541-A745-BF9E-4983758FE4F8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89533" y="4422789"/>
            <a:ext cx="2682571" cy="150293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D7FA065E-CEC6-8F40-9B2E-AB0986CFBE0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8775" y="3897931"/>
            <a:ext cx="1847740" cy="1949450"/>
          </a:xfrm>
          <a:prstGeom prst="rect">
            <a:avLst/>
          </a:prstGeom>
        </p:spPr>
      </p:pic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5DEE21D-0828-D24D-B5EE-F4273F5916F3}"/>
              </a:ext>
            </a:extLst>
          </p:cNvPr>
          <p:cNvCxnSpPr>
            <a:cxnSpLocks/>
          </p:cNvCxnSpPr>
          <p:nvPr/>
        </p:nvCxnSpPr>
        <p:spPr>
          <a:xfrm>
            <a:off x="4961823" y="2937461"/>
            <a:ext cx="0" cy="3261208"/>
          </a:xfrm>
          <a:prstGeom prst="straightConnector1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8281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CDF8F-9FF3-4247-9A8D-C5A1344EC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RSA 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68EF63-A2C9-9043-BBB0-B53CFEFC1D4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959" y="4303925"/>
            <a:ext cx="2682571" cy="150293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DD9E18A-3972-FD4F-9BB3-C7F99AE4814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4182" y="4078377"/>
            <a:ext cx="1847740" cy="19494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6A448B-C493-174E-9BC5-2038F48F87F9}"/>
              </a:ext>
            </a:extLst>
          </p:cNvPr>
          <p:cNvSpPr txBox="1"/>
          <p:nvPr/>
        </p:nvSpPr>
        <p:spPr>
          <a:xfrm>
            <a:off x="1101132" y="3769009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“7702”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0E47A6-1612-0D44-B759-2584ADD1665B}"/>
              </a:ext>
            </a:extLst>
          </p:cNvPr>
          <p:cNvSpPr txBox="1"/>
          <p:nvPr/>
        </p:nvSpPr>
        <p:spPr>
          <a:xfrm>
            <a:off x="5898683" y="3536897"/>
            <a:ext cx="10631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“7702”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CEFBA89-FFEB-F646-83A5-0FD986E2E295}"/>
              </a:ext>
            </a:extLst>
          </p:cNvPr>
          <p:cNvSpPr txBox="1"/>
          <p:nvPr/>
        </p:nvSpPr>
        <p:spPr>
          <a:xfrm>
            <a:off x="5553777" y="490888"/>
            <a:ext cx="25106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Public key: 29</a:t>
            </a:r>
          </a:p>
          <a:p>
            <a:r>
              <a:rPr lang="en-GB" dirty="0"/>
              <a:t>Private key: 3893</a:t>
            </a:r>
          </a:p>
          <a:p>
            <a:r>
              <a:rPr lang="en-GB" dirty="0"/>
              <a:t>Modulus number: 16383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B43942-C899-5F40-BD1B-08E56492E541}"/>
              </a:ext>
            </a:extLst>
          </p:cNvPr>
          <p:cNvSpPr txBox="1"/>
          <p:nvPr/>
        </p:nvSpPr>
        <p:spPr>
          <a:xfrm>
            <a:off x="777166" y="2937294"/>
            <a:ext cx="2675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7702</a:t>
            </a:r>
            <a:r>
              <a:rPr lang="en-GB" baseline="30000" dirty="0"/>
              <a:t>29 </a:t>
            </a:r>
            <a:r>
              <a:rPr lang="en-GB" dirty="0"/>
              <a:t>mod 16383 = 1018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9E2DC76-0B20-3242-B0E1-A8156B51A1F5}"/>
              </a:ext>
            </a:extLst>
          </p:cNvPr>
          <p:cNvSpPr txBox="1"/>
          <p:nvPr/>
        </p:nvSpPr>
        <p:spPr>
          <a:xfrm>
            <a:off x="5421529" y="2591575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1018</a:t>
            </a:r>
            <a:r>
              <a:rPr lang="en-GB" baseline="30000" dirty="0"/>
              <a:t>3893</a:t>
            </a:r>
            <a:r>
              <a:rPr lang="en-GB" dirty="0"/>
              <a:t> mod 16383 = 7702</a:t>
            </a:r>
          </a:p>
        </p:txBody>
      </p:sp>
      <p:sp>
        <p:nvSpPr>
          <p:cNvPr id="11" name="U-turn Arrow 10">
            <a:extLst>
              <a:ext uri="{FF2B5EF4-FFF2-40B4-BE49-F238E27FC236}">
                <a16:creationId xmlns:a16="http://schemas.microsoft.com/office/drawing/2014/main" id="{7C2E98C2-B8F5-C14A-8C45-CF5140B375C6}"/>
              </a:ext>
            </a:extLst>
          </p:cNvPr>
          <p:cNvSpPr/>
          <p:nvPr/>
        </p:nvSpPr>
        <p:spPr>
          <a:xfrm>
            <a:off x="2473693" y="1821613"/>
            <a:ext cx="3835569" cy="1075401"/>
          </a:xfrm>
          <a:prstGeom prst="uturnArrow">
            <a:avLst>
              <a:gd name="adj1" fmla="val 10013"/>
              <a:gd name="adj2" fmla="val 10906"/>
              <a:gd name="adj3" fmla="val 21668"/>
              <a:gd name="adj4" fmla="val 31151"/>
              <a:gd name="adj5" fmla="val 752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3" name="Up Arrow 12">
            <a:extLst>
              <a:ext uri="{FF2B5EF4-FFF2-40B4-BE49-F238E27FC236}">
                <a16:creationId xmlns:a16="http://schemas.microsoft.com/office/drawing/2014/main" id="{2BBD7839-A738-A445-AEEB-FB66E2DEAD42}"/>
              </a:ext>
            </a:extLst>
          </p:cNvPr>
          <p:cNvSpPr/>
          <p:nvPr/>
        </p:nvSpPr>
        <p:spPr>
          <a:xfrm rot="2095028">
            <a:off x="1933647" y="3273384"/>
            <a:ext cx="248206" cy="5708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Up Arrow 13">
            <a:extLst>
              <a:ext uri="{FF2B5EF4-FFF2-40B4-BE49-F238E27FC236}">
                <a16:creationId xmlns:a16="http://schemas.microsoft.com/office/drawing/2014/main" id="{9115E435-4E5D-FD4C-A7A8-49D1C4CB37D4}"/>
              </a:ext>
            </a:extLst>
          </p:cNvPr>
          <p:cNvSpPr/>
          <p:nvPr/>
        </p:nvSpPr>
        <p:spPr>
          <a:xfrm rot="10093179">
            <a:off x="6209286" y="2906142"/>
            <a:ext cx="248206" cy="570841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4C5370-96B3-0E41-BF52-FDC9AE05E21B}"/>
              </a:ext>
            </a:extLst>
          </p:cNvPr>
          <p:cNvSpPr txBox="1"/>
          <p:nvPr/>
        </p:nvSpPr>
        <p:spPr>
          <a:xfrm>
            <a:off x="4065105" y="198998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1018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1BBDA1-4106-9B4A-BC13-DC600E85CB08}"/>
              </a:ext>
            </a:extLst>
          </p:cNvPr>
          <p:cNvSpPr txBox="1"/>
          <p:nvPr/>
        </p:nvSpPr>
        <p:spPr>
          <a:xfrm>
            <a:off x="462441" y="2205086"/>
            <a:ext cx="17123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Public key: 29</a:t>
            </a:r>
          </a:p>
          <a:p>
            <a:r>
              <a:rPr lang="en-GB" dirty="0"/>
              <a:t>Modulus: 16383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F1A3941-26C0-0B47-9838-E938C5928DFF}"/>
              </a:ext>
            </a:extLst>
          </p:cNvPr>
          <p:cNvSpPr txBox="1"/>
          <p:nvPr/>
        </p:nvSpPr>
        <p:spPr>
          <a:xfrm>
            <a:off x="6961795" y="1883429"/>
            <a:ext cx="17867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Private key: 3893</a:t>
            </a:r>
          </a:p>
          <a:p>
            <a:r>
              <a:rPr lang="en-GB" dirty="0"/>
              <a:t>Modulus: 16383</a:t>
            </a:r>
          </a:p>
        </p:txBody>
      </p:sp>
    </p:spTree>
    <p:extLst>
      <p:ext uri="{BB962C8B-B14F-4D97-AF65-F5344CB8AC3E}">
        <p14:creationId xmlns:p14="http://schemas.microsoft.com/office/powerpoint/2010/main" val="30012164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83FB3B-FED6-454A-AF1C-ADF55E6C3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2960" y="286606"/>
            <a:ext cx="7543800" cy="1450757"/>
          </a:xfrm>
        </p:spPr>
        <p:txBody>
          <a:bodyPr anchor="b">
            <a:normAutofit/>
          </a:bodyPr>
          <a:lstStyle/>
          <a:p>
            <a:r>
              <a:rPr lang="en-GB" dirty="0"/>
              <a:t>Download the Code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4C5C5523-7E36-40B4-9E35-24C942BFE69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395048"/>
              </p:ext>
            </p:extLst>
          </p:nvPr>
        </p:nvGraphicFramePr>
        <p:xfrm>
          <a:off x="822959" y="1845734"/>
          <a:ext cx="7543801" cy="40233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595302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30C4D-0874-DD42-991B-EADC9978A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Part 3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19C4BE-1A75-F74B-A4FB-697EE1CBCD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646858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C9E0BC-6BD4-BE40-AEC3-A336C07F58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Has your password been leaked?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625EA-621A-DA46-846E-72544A9ACA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GB" sz="4800" dirty="0">
                <a:hlinkClick r:id="rId2"/>
              </a:rPr>
              <a:t>https://haveibeenpwned.com/Passwords</a:t>
            </a:r>
            <a:endParaRPr lang="en-GB" sz="4800" dirty="0"/>
          </a:p>
        </p:txBody>
      </p:sp>
    </p:spTree>
    <p:extLst>
      <p:ext uri="{BB962C8B-B14F-4D97-AF65-F5344CB8AC3E}">
        <p14:creationId xmlns:p14="http://schemas.microsoft.com/office/powerpoint/2010/main" val="4070121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BCEF6-B967-DE46-A694-92748D373C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Hashing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34068D-F7DF-9C4F-9945-BF4DDC87B5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cryptographic hash allows you to input data and get a fixed-length jumbled key out of the end. </a:t>
            </a:r>
          </a:p>
          <a:p>
            <a:endParaRPr lang="en-GB" dirty="0"/>
          </a:p>
          <a:p>
            <a:r>
              <a:rPr lang="en-GB" dirty="0"/>
              <a:t>If you put in the same input, you get the same output. However, you cannot reverse the output to find the input.</a:t>
            </a:r>
          </a:p>
          <a:p>
            <a:endParaRPr lang="en-GB" dirty="0"/>
          </a:p>
          <a:p>
            <a:r>
              <a:rPr lang="en-GB" dirty="0"/>
              <a:t>This means that if the database is leaked, hackers cannot find your password.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E21A8F3-5196-6A41-A88B-BE82C4BFEFB8}"/>
              </a:ext>
            </a:extLst>
          </p:cNvPr>
          <p:cNvSpPr txBox="1"/>
          <p:nvPr/>
        </p:nvSpPr>
        <p:spPr>
          <a:xfrm>
            <a:off x="1095292" y="5638261"/>
            <a:ext cx="72257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password123 -&gt; 482c811da5d5b4bc6d497ffa98491e38</a:t>
            </a:r>
          </a:p>
        </p:txBody>
      </p:sp>
    </p:spTree>
    <p:extLst>
      <p:ext uri="{BB962C8B-B14F-4D97-AF65-F5344CB8AC3E}">
        <p14:creationId xmlns:p14="http://schemas.microsoft.com/office/powerpoint/2010/main" val="205893016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22FDA-3A88-3347-B3B1-998CB2FA1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 hashing algorithms work?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1ECBEC-69F2-3049-BC3C-9D19AC537F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MD5 Algorithm</a:t>
            </a:r>
          </a:p>
          <a:p>
            <a:r>
              <a:rPr lang="en-GB" dirty="0"/>
              <a:t>1) Prepare text with fixed length (padded out)</a:t>
            </a:r>
          </a:p>
          <a:p>
            <a:r>
              <a:rPr lang="en-GB" dirty="0"/>
              <a:t>2) Initialise 4 ‘words’ with specific numbers</a:t>
            </a:r>
          </a:p>
          <a:p>
            <a:r>
              <a:rPr lang="en-GB" dirty="0"/>
              <a:t>3) Apply a logical function to it</a:t>
            </a:r>
          </a:p>
          <a:p>
            <a:r>
              <a:rPr lang="en-GB" dirty="0"/>
              <a:t>4) Repeat for each 512 bit block</a:t>
            </a:r>
          </a:p>
        </p:txBody>
      </p:sp>
    </p:spTree>
    <p:extLst>
      <p:ext uri="{BB962C8B-B14F-4D97-AF65-F5344CB8AC3E}">
        <p14:creationId xmlns:p14="http://schemas.microsoft.com/office/powerpoint/2010/main" val="390778062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75489-3C71-094B-9C3D-126002953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Make a Password Checker using Hashing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DF63B01-64AB-FB42-8D4D-5A227CF1F1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4260944"/>
            <a:ext cx="3317682" cy="1450757"/>
          </a:xfrm>
        </p:spPr>
        <p:txBody>
          <a:bodyPr/>
          <a:lstStyle/>
          <a:p>
            <a:r>
              <a:rPr lang="en-GB" dirty="0"/>
              <a:t>Use this to try and make a login system so nobody can see your password!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C80A1C-9392-C248-8598-A0CA09887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982785"/>
            <a:ext cx="3886200" cy="215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27AFE95-2CB6-BF43-B1B5-C4BC14F9C16A}"/>
              </a:ext>
            </a:extLst>
          </p:cNvPr>
          <p:cNvSpPr txBox="1"/>
          <p:nvPr/>
        </p:nvSpPr>
        <p:spPr>
          <a:xfrm>
            <a:off x="6231834" y="3886199"/>
            <a:ext cx="245496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Hint: enter a password and see its hash.</a:t>
            </a:r>
          </a:p>
          <a:p>
            <a:r>
              <a:rPr lang="en-GB" dirty="0"/>
              <a:t>Then use an IF statement to test if the guessed password (when hashed) is correct</a:t>
            </a:r>
          </a:p>
        </p:txBody>
      </p:sp>
    </p:spTree>
    <p:extLst>
      <p:ext uri="{BB962C8B-B14F-4D97-AF65-F5344CB8AC3E}">
        <p14:creationId xmlns:p14="http://schemas.microsoft.com/office/powerpoint/2010/main" val="2110496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7FC43-8427-5C4C-831F-E3F2DF8F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SQL Injection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37357E-9C7B-FC45-A98D-794227938C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en-GB" dirty="0"/>
              <a:t>SQL is the language that runs databases. You will have used it before to interact with a database while logging into a website.</a:t>
            </a:r>
          </a:p>
          <a:p>
            <a:r>
              <a:rPr lang="en-GB" dirty="0"/>
              <a:t>Name = michael123</a:t>
            </a:r>
          </a:p>
          <a:p>
            <a:r>
              <a:rPr lang="en-GB" dirty="0"/>
              <a:t>SELECT * FROM logins WHERE username=“NAME”</a:t>
            </a:r>
          </a:p>
          <a:p>
            <a:endParaRPr lang="en-GB" dirty="0"/>
          </a:p>
          <a:p>
            <a:r>
              <a:rPr lang="en-GB" dirty="0"/>
              <a:t>Name = michael123” OR 1=1 OR 1=“</a:t>
            </a:r>
          </a:p>
          <a:p>
            <a:r>
              <a:rPr lang="en-GB" dirty="0"/>
              <a:t>SELECT * FROM logins WHERE username=“</a:t>
            </a:r>
            <a:r>
              <a:rPr lang="en-GB" dirty="0">
                <a:solidFill>
                  <a:srgbClr val="FF0000"/>
                </a:solidFill>
              </a:rPr>
              <a:t>michael123” OR 1=1 OR 1=“</a:t>
            </a:r>
            <a:r>
              <a:rPr lang="en-GB" dirty="0"/>
              <a:t>”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28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EE611-A0A6-464C-A090-E5A63B925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Example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5D524-3585-A143-BCDD-0A8EF58CD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0" y="2080628"/>
            <a:ext cx="69596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736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6BEEB2-5318-FF4F-845B-707715F0D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DoS/DDoS Attacks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7570D-C827-5F4E-832D-4C441673E1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023360"/>
          </a:xfrm>
        </p:spPr>
        <p:txBody>
          <a:bodyPr/>
          <a:lstStyle/>
          <a:p>
            <a:r>
              <a:rPr lang="en-GB" dirty="0"/>
              <a:t>A hacker execute a script on one computer (Denial Of Service) or a network of computers (a botnet which makes a Distributed Denial of Service attack).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8122EDE-DC9C-B547-81DC-EF1E0596BD4E}"/>
              </a:ext>
            </a:extLst>
          </p:cNvPr>
          <p:cNvSpPr/>
          <p:nvPr/>
        </p:nvSpPr>
        <p:spPr>
          <a:xfrm>
            <a:off x="964095" y="4124740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You</a:t>
            </a:r>
          </a:p>
        </p:txBody>
      </p:sp>
      <p:sp>
        <p:nvSpPr>
          <p:cNvPr id="5" name="Snip and Round Single Corner of Rectangle 4">
            <a:extLst>
              <a:ext uri="{FF2B5EF4-FFF2-40B4-BE49-F238E27FC236}">
                <a16:creationId xmlns:a16="http://schemas.microsoft.com/office/drawing/2014/main" id="{3166A360-7EBF-C148-A231-D4B94D52A960}"/>
              </a:ext>
            </a:extLst>
          </p:cNvPr>
          <p:cNvSpPr/>
          <p:nvPr/>
        </p:nvSpPr>
        <p:spPr>
          <a:xfrm>
            <a:off x="6355079" y="3652631"/>
            <a:ext cx="1248357" cy="1858617"/>
          </a:xfrm>
          <a:prstGeom prst="snipRoundRect">
            <a:avLst>
              <a:gd name="adj1" fmla="val 41667"/>
              <a:gd name="adj2" fmla="val 797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Website Server</a:t>
            </a: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A5EA463E-13FE-B044-8B01-F19B9E5B3483}"/>
              </a:ext>
            </a:extLst>
          </p:cNvPr>
          <p:cNvSpPr/>
          <p:nvPr/>
        </p:nvSpPr>
        <p:spPr>
          <a:xfrm rot="20761803">
            <a:off x="751796" y="38233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Hexagon 7">
            <a:extLst>
              <a:ext uri="{FF2B5EF4-FFF2-40B4-BE49-F238E27FC236}">
                <a16:creationId xmlns:a16="http://schemas.microsoft.com/office/drawing/2014/main" id="{7D369CE5-D544-5B41-89A3-09F428631B8B}"/>
              </a:ext>
            </a:extLst>
          </p:cNvPr>
          <p:cNvSpPr/>
          <p:nvPr/>
        </p:nvSpPr>
        <p:spPr>
          <a:xfrm rot="20761803">
            <a:off x="904196" y="39757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A398007D-390A-B74A-A01B-DB459FA7FFC8}"/>
              </a:ext>
            </a:extLst>
          </p:cNvPr>
          <p:cNvSpPr/>
          <p:nvPr/>
        </p:nvSpPr>
        <p:spPr>
          <a:xfrm rot="20761803">
            <a:off x="1056596" y="41281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881B9664-5D1E-0443-91FC-D359B4693AEB}"/>
              </a:ext>
            </a:extLst>
          </p:cNvPr>
          <p:cNvSpPr/>
          <p:nvPr/>
        </p:nvSpPr>
        <p:spPr>
          <a:xfrm rot="20761803">
            <a:off x="1208996" y="42805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Hexagon 10">
            <a:extLst>
              <a:ext uri="{FF2B5EF4-FFF2-40B4-BE49-F238E27FC236}">
                <a16:creationId xmlns:a16="http://schemas.microsoft.com/office/drawing/2014/main" id="{19F6B9A4-E8D7-AE47-B118-FF092868CD3D}"/>
              </a:ext>
            </a:extLst>
          </p:cNvPr>
          <p:cNvSpPr/>
          <p:nvPr/>
        </p:nvSpPr>
        <p:spPr>
          <a:xfrm rot="20761803">
            <a:off x="1361396" y="44329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Hexagon 11">
            <a:extLst>
              <a:ext uri="{FF2B5EF4-FFF2-40B4-BE49-F238E27FC236}">
                <a16:creationId xmlns:a16="http://schemas.microsoft.com/office/drawing/2014/main" id="{199462CA-8DA5-9D45-9203-4D0648246739}"/>
              </a:ext>
            </a:extLst>
          </p:cNvPr>
          <p:cNvSpPr/>
          <p:nvPr/>
        </p:nvSpPr>
        <p:spPr>
          <a:xfrm rot="20761803">
            <a:off x="1513796" y="45853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2B4D7155-0A7B-F94C-A3B4-9E6CABE9FDD3}"/>
              </a:ext>
            </a:extLst>
          </p:cNvPr>
          <p:cNvSpPr/>
          <p:nvPr/>
        </p:nvSpPr>
        <p:spPr>
          <a:xfrm rot="20761803">
            <a:off x="1666196" y="4737798"/>
            <a:ext cx="540291" cy="477079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97DC7EF-59F6-6641-A01A-F89E42DF76F3}"/>
              </a:ext>
            </a:extLst>
          </p:cNvPr>
          <p:cNvSpPr txBox="1"/>
          <p:nvPr/>
        </p:nvSpPr>
        <p:spPr>
          <a:xfrm>
            <a:off x="1148316" y="5752214"/>
            <a:ext cx="5934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This week the Labour political party was hit by a </a:t>
            </a:r>
            <a:r>
              <a:rPr lang="en-GB" dirty="0" err="1"/>
              <a:t>DDos</a:t>
            </a:r>
            <a:r>
              <a:rPr lang="en-GB" dirty="0"/>
              <a:t> Attack.</a:t>
            </a:r>
          </a:p>
        </p:txBody>
      </p:sp>
    </p:spTree>
    <p:extLst>
      <p:ext uri="{BB962C8B-B14F-4D97-AF65-F5344CB8AC3E}">
        <p14:creationId xmlns:p14="http://schemas.microsoft.com/office/powerpoint/2010/main" val="1533853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2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2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1233 0 " pathEditMode="relative" ptsTypes="AA">
                                      <p:cBhvr>
                                        <p:cTn id="3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44444E-6 L 0.31615 0.0143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99" y="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4D8D4F-DD07-B44A-B656-09AC98796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DDos</a:t>
            </a:r>
            <a:r>
              <a:rPr lang="en-GB" dirty="0"/>
              <a:t> Protection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31096169-DDC6-0843-BACB-5319AC1AFF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9725" y="1978025"/>
            <a:ext cx="5969000" cy="375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764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A3080-F3A5-6C46-A07B-6EB37EB9B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Phishing, Pharming and Whaling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C24EAA-D9C7-D94C-9F9D-990FE8987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60" y="1845734"/>
            <a:ext cx="1244380" cy="4023360"/>
          </a:xfrm>
        </p:spPr>
        <p:txBody>
          <a:bodyPr/>
          <a:lstStyle/>
          <a:p>
            <a:r>
              <a:rPr lang="en-GB" dirty="0"/>
              <a:t>When you get an email like this: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80CDE9-7076-034E-9638-263005C3FB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4437" y="1845734"/>
            <a:ext cx="6634263" cy="413173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055E5F9-FE18-154C-8A8F-7BE3F6546226}"/>
              </a:ext>
            </a:extLst>
          </p:cNvPr>
          <p:cNvSpPr txBox="1"/>
          <p:nvPr/>
        </p:nvSpPr>
        <p:spPr>
          <a:xfrm>
            <a:off x="334049" y="5331134"/>
            <a:ext cx="17332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Two Factor Authentication</a:t>
            </a:r>
          </a:p>
        </p:txBody>
      </p:sp>
    </p:spTree>
    <p:extLst>
      <p:ext uri="{BB962C8B-B14F-4D97-AF65-F5344CB8AC3E}">
        <p14:creationId xmlns:p14="http://schemas.microsoft.com/office/powerpoint/2010/main" val="3725679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009126-6EEE-444D-B322-D839710482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Cross Site Scripting (XSS)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B00E84-73C4-E742-AFD8-229A57BBC0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2959" y="1845734"/>
            <a:ext cx="2655737" cy="4023360"/>
          </a:xfrm>
        </p:spPr>
        <p:txBody>
          <a:bodyPr/>
          <a:lstStyle/>
          <a:p>
            <a:r>
              <a:rPr lang="en-GB" dirty="0"/>
              <a:t>A hacker has a malicious script which they inject on to a trusted website. </a:t>
            </a:r>
          </a:p>
          <a:p>
            <a:r>
              <a:rPr lang="en-GB" dirty="0"/>
              <a:t>When a user accesses the site, their information is sent to the hacker!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FBBCF-B395-1347-93CC-4B88A109A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4226" y="2020145"/>
            <a:ext cx="5161722" cy="3957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1156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B5A13-C59C-6949-9048-4207397EF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Poor Software Design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CB75CD-BFEF-3A4F-A383-8A478AA2A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If you design a programme which has an easy way for hackers to get in, they will generally find it.</a:t>
            </a:r>
          </a:p>
          <a:p>
            <a:r>
              <a:rPr lang="en-GB" dirty="0"/>
              <a:t>Often you need to add extra measures to compensate for human error. For example, a phishing attack can be prevented with two factor authentication.</a:t>
            </a:r>
          </a:p>
        </p:txBody>
      </p:sp>
    </p:spTree>
    <p:extLst>
      <p:ext uri="{BB962C8B-B14F-4D97-AF65-F5344CB8AC3E}">
        <p14:creationId xmlns:p14="http://schemas.microsoft.com/office/powerpoint/2010/main" val="3294381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3BB55-B72C-DB45-9B58-DC9D199EBF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Malware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54C8F3-2517-7B4F-954B-F57202E23A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A virus is a type of malware which inserts itself into another program to replicate and run.</a:t>
            </a:r>
          </a:p>
          <a:p>
            <a:r>
              <a:rPr lang="en-GB" dirty="0"/>
              <a:t>A trojan is a piece of software that looks legit but is actually malicious.</a:t>
            </a:r>
          </a:p>
          <a:p>
            <a:r>
              <a:rPr lang="en-GB" dirty="0"/>
              <a:t>A worm can spread itself without a host programme as it runs by itself based off flaws in the operating system.</a:t>
            </a:r>
          </a:p>
        </p:txBody>
      </p:sp>
    </p:spTree>
    <p:extLst>
      <p:ext uri="{BB962C8B-B14F-4D97-AF65-F5344CB8AC3E}">
        <p14:creationId xmlns:p14="http://schemas.microsoft.com/office/powerpoint/2010/main" val="3785789038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231DF8C8-45CD-BA4B-B2A3-5B05F194AEBE}" vid="{1C13C4A9-31B8-B645-A607-AD83A2B6921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999</Words>
  <Application>Microsoft Macintosh PowerPoint</Application>
  <PresentationFormat>On-screen Show (4:3)</PresentationFormat>
  <Paragraphs>132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Calibri</vt:lpstr>
      <vt:lpstr>Calibri Light</vt:lpstr>
      <vt:lpstr>Theme1</vt:lpstr>
      <vt:lpstr>Coding Club</vt:lpstr>
      <vt:lpstr>Computer Security</vt:lpstr>
      <vt:lpstr>SQL Injection</vt:lpstr>
      <vt:lpstr>DoS/DDoS Attacks</vt:lpstr>
      <vt:lpstr>DDos Protection</vt:lpstr>
      <vt:lpstr>Phishing, Pharming and Whaling</vt:lpstr>
      <vt:lpstr>Cross Site Scripting (XSS)</vt:lpstr>
      <vt:lpstr>Poor Software Design</vt:lpstr>
      <vt:lpstr>Malware</vt:lpstr>
      <vt:lpstr>Sadly, we can’t make any of these in Coding Club</vt:lpstr>
      <vt:lpstr>Caesar Ciphers</vt:lpstr>
      <vt:lpstr>How shall we do this?</vt:lpstr>
      <vt:lpstr>Modulo Arithmetic</vt:lpstr>
      <vt:lpstr>Download the code </vt:lpstr>
      <vt:lpstr>Part 2</vt:lpstr>
      <vt:lpstr>Encryption</vt:lpstr>
      <vt:lpstr>Data Over the Internet</vt:lpstr>
      <vt:lpstr>Hiding from the Hacker</vt:lpstr>
      <vt:lpstr>Hiding from the Hacker</vt:lpstr>
      <vt:lpstr>Hiding from the Hacker</vt:lpstr>
      <vt:lpstr>We Need a Better Solution</vt:lpstr>
      <vt:lpstr>A Possible Solution: RSA</vt:lpstr>
      <vt:lpstr>RSA Example</vt:lpstr>
      <vt:lpstr>Download the Code</vt:lpstr>
      <vt:lpstr>Part 3</vt:lpstr>
      <vt:lpstr>Has your password been leaked?</vt:lpstr>
      <vt:lpstr>Hashing</vt:lpstr>
      <vt:lpstr>How do hashing algorithms work?</vt:lpstr>
      <vt:lpstr>Make a Password Checker using Hashing</vt:lpstr>
      <vt:lpstr>Example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Coding Club</dc:title>
  <dc:creator>Michael Penston</dc:creator>
  <cp:lastModifiedBy>Michael Penston</cp:lastModifiedBy>
  <cp:revision>2</cp:revision>
  <dcterms:created xsi:type="dcterms:W3CDTF">2020-04-11T17:56:17Z</dcterms:created>
  <dcterms:modified xsi:type="dcterms:W3CDTF">2020-04-11T22:51:01Z</dcterms:modified>
</cp:coreProperties>
</file>