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tiff" ContentType="image/tiff"/>
  <Default Extension="rels" ContentType="application/vnd.openxmlformats-package.relationships+xml"/>
  <Default Extension="gif" ContentType="image/gif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1" r:id="rId1"/>
  </p:sldMasterIdLst>
  <p:notesMasterIdLst>
    <p:notesMasterId r:id="rId28"/>
  </p:notesMasterIdLst>
  <p:sldIdLst>
    <p:sldId id="256" r:id="rId2"/>
    <p:sldId id="271" r:id="rId3"/>
    <p:sldId id="272" r:id="rId4"/>
    <p:sldId id="273" r:id="rId5"/>
    <p:sldId id="274" r:id="rId6"/>
    <p:sldId id="275" r:id="rId7"/>
    <p:sldId id="276" r:id="rId8"/>
    <p:sldId id="277" r:id="rId9"/>
    <p:sldId id="278" r:id="rId10"/>
    <p:sldId id="279" r:id="rId11"/>
    <p:sldId id="280" r:id="rId12"/>
    <p:sldId id="281" r:id="rId13"/>
    <p:sldId id="282" r:id="rId14"/>
    <p:sldId id="266" r:id="rId15"/>
    <p:sldId id="268" r:id="rId16"/>
    <p:sldId id="269" r:id="rId17"/>
    <p:sldId id="270" r:id="rId18"/>
    <p:sldId id="257" r:id="rId19"/>
    <p:sldId id="258" r:id="rId20"/>
    <p:sldId id="259" r:id="rId21"/>
    <p:sldId id="260" r:id="rId22"/>
    <p:sldId id="262" r:id="rId23"/>
    <p:sldId id="261" r:id="rId24"/>
    <p:sldId id="263" r:id="rId25"/>
    <p:sldId id="264" r:id="rId26"/>
    <p:sldId id="283" r:id="rId2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08"/>
    <p:restoredTop sz="94677"/>
  </p:normalViewPr>
  <p:slideViewPr>
    <p:cSldViewPr snapToGrid="0" snapToObjects="1">
      <p:cViewPr varScale="1">
        <p:scale>
          <a:sx n="81" d="100"/>
          <a:sy n="81" d="100"/>
        </p:scale>
        <p:origin x="1984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notesMaster" Target="notesMasters/notesMaster1.xml"/><Relationship Id="rId29" Type="http://schemas.openxmlformats.org/officeDocument/2006/relationships/presProps" Target="presProps.xml"/><Relationship Id="rId30" Type="http://schemas.openxmlformats.org/officeDocument/2006/relationships/viewProps" Target="viewProps.xml"/><Relationship Id="rId31" Type="http://schemas.openxmlformats.org/officeDocument/2006/relationships/theme" Target="theme/theme1.xml"/><Relationship Id="rId32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A607CE3-FBA8-F24E-BF35-1DCEC4BE4282}" type="doc">
      <dgm:prSet loTypeId="urn:microsoft.com/office/officeart/2005/8/layout/process1" loCatId="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AE2C2C2D-C8D9-DB4E-ACAA-AFC519BABFB0}">
      <dgm:prSet phldrT="[Text]"/>
      <dgm:spPr/>
      <dgm:t>
        <a:bodyPr/>
        <a:lstStyle/>
        <a:p>
          <a:r>
            <a:rPr lang="en-GB" dirty="0" smtClean="0"/>
            <a:t>Input our sound wave data</a:t>
          </a:r>
          <a:endParaRPr lang="en-GB" dirty="0"/>
        </a:p>
      </dgm:t>
    </dgm:pt>
    <dgm:pt modelId="{A9D3D327-779E-F24A-A81D-A2692A40F8EF}" type="parTrans" cxnId="{2FF6533D-1DA3-BF42-BC03-8D0950D8F8EF}">
      <dgm:prSet/>
      <dgm:spPr/>
      <dgm:t>
        <a:bodyPr/>
        <a:lstStyle/>
        <a:p>
          <a:endParaRPr lang="en-GB"/>
        </a:p>
      </dgm:t>
    </dgm:pt>
    <dgm:pt modelId="{0EFE5C32-2197-5B4D-A206-799391F76F1E}" type="sibTrans" cxnId="{2FF6533D-1DA3-BF42-BC03-8D0950D8F8EF}">
      <dgm:prSet/>
      <dgm:spPr/>
      <dgm:t>
        <a:bodyPr/>
        <a:lstStyle/>
        <a:p>
          <a:endParaRPr lang="en-GB"/>
        </a:p>
      </dgm:t>
    </dgm:pt>
    <dgm:pt modelId="{9B2278CA-2AB4-CE40-9055-D441D49D09A0}">
      <dgm:prSet phldrT="[Text]"/>
      <dgm:spPr/>
      <dgm:t>
        <a:bodyPr/>
        <a:lstStyle/>
        <a:p>
          <a:r>
            <a:rPr lang="en-GB" dirty="0" smtClean="0"/>
            <a:t>Run a FOR loop over each sample</a:t>
          </a:r>
          <a:endParaRPr lang="en-GB" dirty="0"/>
        </a:p>
      </dgm:t>
    </dgm:pt>
    <dgm:pt modelId="{78356AF7-5B13-8E45-9DFA-E006443BF06C}" type="parTrans" cxnId="{261FC031-BAE4-9B45-84B0-FFEC80F4920A}">
      <dgm:prSet/>
      <dgm:spPr/>
      <dgm:t>
        <a:bodyPr/>
        <a:lstStyle/>
        <a:p>
          <a:endParaRPr lang="en-GB"/>
        </a:p>
      </dgm:t>
    </dgm:pt>
    <dgm:pt modelId="{3DEED13A-CB93-AD49-A40D-0C7E35B8C964}" type="sibTrans" cxnId="{261FC031-BAE4-9B45-84B0-FFEC80F4920A}">
      <dgm:prSet/>
      <dgm:spPr/>
      <dgm:t>
        <a:bodyPr/>
        <a:lstStyle/>
        <a:p>
          <a:endParaRPr lang="en-GB"/>
        </a:p>
      </dgm:t>
    </dgm:pt>
    <dgm:pt modelId="{6DC48EBA-36B5-2C46-BA8F-46CB38575A0A}">
      <dgm:prSet phldrT="[Text]"/>
      <dgm:spPr/>
      <dgm:t>
        <a:bodyPr/>
        <a:lstStyle/>
        <a:p>
          <a:r>
            <a:rPr lang="en-GB" dirty="0" smtClean="0"/>
            <a:t>If sample == 1: play a 800/1200Hz sound for 0.05 seconds</a:t>
          </a:r>
          <a:endParaRPr lang="en-GB" dirty="0"/>
        </a:p>
      </dgm:t>
    </dgm:pt>
    <dgm:pt modelId="{CC645B3E-0EFE-C243-ACDD-FCFAD335CD54}" type="parTrans" cxnId="{5017A4BF-1377-F84F-AF50-D11076BA179D}">
      <dgm:prSet/>
      <dgm:spPr/>
      <dgm:t>
        <a:bodyPr/>
        <a:lstStyle/>
        <a:p>
          <a:endParaRPr lang="en-GB"/>
        </a:p>
      </dgm:t>
    </dgm:pt>
    <dgm:pt modelId="{D5044CE2-4BF7-464A-8792-B27DF18624AB}" type="sibTrans" cxnId="{5017A4BF-1377-F84F-AF50-D11076BA179D}">
      <dgm:prSet/>
      <dgm:spPr/>
      <dgm:t>
        <a:bodyPr/>
        <a:lstStyle/>
        <a:p>
          <a:endParaRPr lang="en-GB"/>
        </a:p>
      </dgm:t>
    </dgm:pt>
    <dgm:pt modelId="{2BFE1E55-7489-234F-BCAB-437B9CDC68A6}">
      <dgm:prSet phldrT="[Text]"/>
      <dgm:spPr/>
      <dgm:t>
        <a:bodyPr/>
        <a:lstStyle/>
        <a:p>
          <a:r>
            <a:rPr lang="en-GB" dirty="0" smtClean="0"/>
            <a:t>If sample == 0: play a 0Hz sound for 0.05 seconds</a:t>
          </a:r>
          <a:endParaRPr lang="en-GB" dirty="0"/>
        </a:p>
      </dgm:t>
    </dgm:pt>
    <dgm:pt modelId="{3A6A9A15-00D3-B645-A188-4F8405EEEDF9}" type="parTrans" cxnId="{8899E7C3-50AB-3D48-80E3-411B49457D88}">
      <dgm:prSet/>
      <dgm:spPr/>
      <dgm:t>
        <a:bodyPr/>
        <a:lstStyle/>
        <a:p>
          <a:endParaRPr lang="en-GB"/>
        </a:p>
      </dgm:t>
    </dgm:pt>
    <dgm:pt modelId="{3E6DF050-B6D9-0C49-9401-D29D3A14C799}" type="sibTrans" cxnId="{8899E7C3-50AB-3D48-80E3-411B49457D88}">
      <dgm:prSet/>
      <dgm:spPr/>
      <dgm:t>
        <a:bodyPr/>
        <a:lstStyle/>
        <a:p>
          <a:endParaRPr lang="en-GB"/>
        </a:p>
      </dgm:t>
    </dgm:pt>
    <dgm:pt modelId="{44E964BA-F112-F24D-8C91-99BC107B0098}" type="pres">
      <dgm:prSet presAssocID="{3A607CE3-FBA8-F24E-BF35-1DCEC4BE4282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64DE9DE8-2100-D545-A8A6-1AF68C62878F}" type="pres">
      <dgm:prSet presAssocID="{AE2C2C2D-C8D9-DB4E-ACAA-AFC519BABFB0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D9B1D2CB-9D87-E94A-B175-A68B97716C24}" type="pres">
      <dgm:prSet presAssocID="{0EFE5C32-2197-5B4D-A206-799391F76F1E}" presName="sibTrans" presStyleLbl="sibTrans2D1" presStyleIdx="0" presStyleCnt="3"/>
      <dgm:spPr/>
      <dgm:t>
        <a:bodyPr/>
        <a:lstStyle/>
        <a:p>
          <a:endParaRPr lang="en-US"/>
        </a:p>
      </dgm:t>
    </dgm:pt>
    <dgm:pt modelId="{79204285-05E0-6E44-93B2-4E4037CBB281}" type="pres">
      <dgm:prSet presAssocID="{0EFE5C32-2197-5B4D-A206-799391F76F1E}" presName="connectorText" presStyleLbl="sibTrans2D1" presStyleIdx="0" presStyleCnt="3"/>
      <dgm:spPr/>
      <dgm:t>
        <a:bodyPr/>
        <a:lstStyle/>
        <a:p>
          <a:endParaRPr lang="en-US"/>
        </a:p>
      </dgm:t>
    </dgm:pt>
    <dgm:pt modelId="{8E30C381-C30D-AC4A-A9EC-4746FD2FF300}" type="pres">
      <dgm:prSet presAssocID="{9B2278CA-2AB4-CE40-9055-D441D49D09A0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7E79EF0A-62A9-2E4F-B58C-FDB4DCBFB5CC}" type="pres">
      <dgm:prSet presAssocID="{3DEED13A-CB93-AD49-A40D-0C7E35B8C964}" presName="sibTrans" presStyleLbl="sibTrans2D1" presStyleIdx="1" presStyleCnt="3"/>
      <dgm:spPr/>
      <dgm:t>
        <a:bodyPr/>
        <a:lstStyle/>
        <a:p>
          <a:endParaRPr lang="en-US"/>
        </a:p>
      </dgm:t>
    </dgm:pt>
    <dgm:pt modelId="{F6154873-9AF6-D043-915C-14BB86FFF581}" type="pres">
      <dgm:prSet presAssocID="{3DEED13A-CB93-AD49-A40D-0C7E35B8C964}" presName="connectorText" presStyleLbl="sibTrans2D1" presStyleIdx="1" presStyleCnt="3"/>
      <dgm:spPr/>
      <dgm:t>
        <a:bodyPr/>
        <a:lstStyle/>
        <a:p>
          <a:endParaRPr lang="en-US"/>
        </a:p>
      </dgm:t>
    </dgm:pt>
    <dgm:pt modelId="{E1DA3849-B30B-4448-A492-7252D0803786}" type="pres">
      <dgm:prSet presAssocID="{6DC48EBA-36B5-2C46-BA8F-46CB38575A0A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7642B72E-6748-4C45-84AD-B473367A8E54}" type="pres">
      <dgm:prSet presAssocID="{D5044CE2-4BF7-464A-8792-B27DF18624AB}" presName="sibTrans" presStyleLbl="sibTrans2D1" presStyleIdx="2" presStyleCnt="3"/>
      <dgm:spPr/>
      <dgm:t>
        <a:bodyPr/>
        <a:lstStyle/>
        <a:p>
          <a:endParaRPr lang="en-US"/>
        </a:p>
      </dgm:t>
    </dgm:pt>
    <dgm:pt modelId="{3A7900C3-0924-E64A-A1F1-1206687F190A}" type="pres">
      <dgm:prSet presAssocID="{D5044CE2-4BF7-464A-8792-B27DF18624AB}" presName="connectorText" presStyleLbl="sibTrans2D1" presStyleIdx="2" presStyleCnt="3"/>
      <dgm:spPr/>
      <dgm:t>
        <a:bodyPr/>
        <a:lstStyle/>
        <a:p>
          <a:endParaRPr lang="en-US"/>
        </a:p>
      </dgm:t>
    </dgm:pt>
    <dgm:pt modelId="{9BD64997-EB00-2F4D-A860-C927BB7DFB98}" type="pres">
      <dgm:prSet presAssocID="{2BFE1E55-7489-234F-BCAB-437B9CDC68A6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261FC031-BAE4-9B45-84B0-FFEC80F4920A}" srcId="{3A607CE3-FBA8-F24E-BF35-1DCEC4BE4282}" destId="{9B2278CA-2AB4-CE40-9055-D441D49D09A0}" srcOrd="1" destOrd="0" parTransId="{78356AF7-5B13-8E45-9DFA-E006443BF06C}" sibTransId="{3DEED13A-CB93-AD49-A40D-0C7E35B8C964}"/>
    <dgm:cxn modelId="{5017A4BF-1377-F84F-AF50-D11076BA179D}" srcId="{3A607CE3-FBA8-F24E-BF35-1DCEC4BE4282}" destId="{6DC48EBA-36B5-2C46-BA8F-46CB38575A0A}" srcOrd="2" destOrd="0" parTransId="{CC645B3E-0EFE-C243-ACDD-FCFAD335CD54}" sibTransId="{D5044CE2-4BF7-464A-8792-B27DF18624AB}"/>
    <dgm:cxn modelId="{922F6214-4618-9341-BB38-2CD13A5634A8}" type="presOf" srcId="{AE2C2C2D-C8D9-DB4E-ACAA-AFC519BABFB0}" destId="{64DE9DE8-2100-D545-A8A6-1AF68C62878F}" srcOrd="0" destOrd="0" presId="urn:microsoft.com/office/officeart/2005/8/layout/process1"/>
    <dgm:cxn modelId="{99E525AE-0C81-9142-BC75-9BF66E2EB710}" type="presOf" srcId="{9B2278CA-2AB4-CE40-9055-D441D49D09A0}" destId="{8E30C381-C30D-AC4A-A9EC-4746FD2FF300}" srcOrd="0" destOrd="0" presId="urn:microsoft.com/office/officeart/2005/8/layout/process1"/>
    <dgm:cxn modelId="{D3EF78DC-D1A1-EF4A-80F3-8AF004C36191}" type="presOf" srcId="{6DC48EBA-36B5-2C46-BA8F-46CB38575A0A}" destId="{E1DA3849-B30B-4448-A492-7252D0803786}" srcOrd="0" destOrd="0" presId="urn:microsoft.com/office/officeart/2005/8/layout/process1"/>
    <dgm:cxn modelId="{86A51E43-C88A-F642-A0D3-FB0DA254EC97}" type="presOf" srcId="{3DEED13A-CB93-AD49-A40D-0C7E35B8C964}" destId="{7E79EF0A-62A9-2E4F-B58C-FDB4DCBFB5CC}" srcOrd="0" destOrd="0" presId="urn:microsoft.com/office/officeart/2005/8/layout/process1"/>
    <dgm:cxn modelId="{5794040A-1A53-5748-A0B7-C8069D878E14}" type="presOf" srcId="{D5044CE2-4BF7-464A-8792-B27DF18624AB}" destId="{3A7900C3-0924-E64A-A1F1-1206687F190A}" srcOrd="1" destOrd="0" presId="urn:microsoft.com/office/officeart/2005/8/layout/process1"/>
    <dgm:cxn modelId="{4DBD35A7-FA7B-EC4F-8362-C147838E3FB6}" type="presOf" srcId="{0EFE5C32-2197-5B4D-A206-799391F76F1E}" destId="{79204285-05E0-6E44-93B2-4E4037CBB281}" srcOrd="1" destOrd="0" presId="urn:microsoft.com/office/officeart/2005/8/layout/process1"/>
    <dgm:cxn modelId="{2FF6533D-1DA3-BF42-BC03-8D0950D8F8EF}" srcId="{3A607CE3-FBA8-F24E-BF35-1DCEC4BE4282}" destId="{AE2C2C2D-C8D9-DB4E-ACAA-AFC519BABFB0}" srcOrd="0" destOrd="0" parTransId="{A9D3D327-779E-F24A-A81D-A2692A40F8EF}" sibTransId="{0EFE5C32-2197-5B4D-A206-799391F76F1E}"/>
    <dgm:cxn modelId="{A98497A8-4314-CF46-9613-E81586A9A334}" type="presOf" srcId="{3DEED13A-CB93-AD49-A40D-0C7E35B8C964}" destId="{F6154873-9AF6-D043-915C-14BB86FFF581}" srcOrd="1" destOrd="0" presId="urn:microsoft.com/office/officeart/2005/8/layout/process1"/>
    <dgm:cxn modelId="{8899E7C3-50AB-3D48-80E3-411B49457D88}" srcId="{3A607CE3-FBA8-F24E-BF35-1DCEC4BE4282}" destId="{2BFE1E55-7489-234F-BCAB-437B9CDC68A6}" srcOrd="3" destOrd="0" parTransId="{3A6A9A15-00D3-B645-A188-4F8405EEEDF9}" sibTransId="{3E6DF050-B6D9-0C49-9401-D29D3A14C799}"/>
    <dgm:cxn modelId="{BE4348E1-B7EF-FE45-B41A-BD79336BF568}" type="presOf" srcId="{0EFE5C32-2197-5B4D-A206-799391F76F1E}" destId="{D9B1D2CB-9D87-E94A-B175-A68B97716C24}" srcOrd="0" destOrd="0" presId="urn:microsoft.com/office/officeart/2005/8/layout/process1"/>
    <dgm:cxn modelId="{C220D176-7696-0043-B891-1AAAC3D767A5}" type="presOf" srcId="{2BFE1E55-7489-234F-BCAB-437B9CDC68A6}" destId="{9BD64997-EB00-2F4D-A860-C927BB7DFB98}" srcOrd="0" destOrd="0" presId="urn:microsoft.com/office/officeart/2005/8/layout/process1"/>
    <dgm:cxn modelId="{7434F961-E8FD-5444-AE9F-8F6A54DFFA97}" type="presOf" srcId="{3A607CE3-FBA8-F24E-BF35-1DCEC4BE4282}" destId="{44E964BA-F112-F24D-8C91-99BC107B0098}" srcOrd="0" destOrd="0" presId="urn:microsoft.com/office/officeart/2005/8/layout/process1"/>
    <dgm:cxn modelId="{17DD4FE6-A502-0E40-AF7B-B67B5022F634}" type="presOf" srcId="{D5044CE2-4BF7-464A-8792-B27DF18624AB}" destId="{7642B72E-6748-4C45-84AD-B473367A8E54}" srcOrd="0" destOrd="0" presId="urn:microsoft.com/office/officeart/2005/8/layout/process1"/>
    <dgm:cxn modelId="{5279EE3A-A3DB-D34A-9F85-D012AF03C194}" type="presParOf" srcId="{44E964BA-F112-F24D-8C91-99BC107B0098}" destId="{64DE9DE8-2100-D545-A8A6-1AF68C62878F}" srcOrd="0" destOrd="0" presId="urn:microsoft.com/office/officeart/2005/8/layout/process1"/>
    <dgm:cxn modelId="{2D71A281-67B8-B049-99B5-8D5C3F7159BF}" type="presParOf" srcId="{44E964BA-F112-F24D-8C91-99BC107B0098}" destId="{D9B1D2CB-9D87-E94A-B175-A68B97716C24}" srcOrd="1" destOrd="0" presId="urn:microsoft.com/office/officeart/2005/8/layout/process1"/>
    <dgm:cxn modelId="{9715C9A8-0BD0-A146-A196-F841B5C2EFEC}" type="presParOf" srcId="{D9B1D2CB-9D87-E94A-B175-A68B97716C24}" destId="{79204285-05E0-6E44-93B2-4E4037CBB281}" srcOrd="0" destOrd="0" presId="urn:microsoft.com/office/officeart/2005/8/layout/process1"/>
    <dgm:cxn modelId="{587353B2-86FD-DA41-9542-8E9906801107}" type="presParOf" srcId="{44E964BA-F112-F24D-8C91-99BC107B0098}" destId="{8E30C381-C30D-AC4A-A9EC-4746FD2FF300}" srcOrd="2" destOrd="0" presId="urn:microsoft.com/office/officeart/2005/8/layout/process1"/>
    <dgm:cxn modelId="{487936E7-B88B-494C-8252-12FB629AAB6D}" type="presParOf" srcId="{44E964BA-F112-F24D-8C91-99BC107B0098}" destId="{7E79EF0A-62A9-2E4F-B58C-FDB4DCBFB5CC}" srcOrd="3" destOrd="0" presId="urn:microsoft.com/office/officeart/2005/8/layout/process1"/>
    <dgm:cxn modelId="{69CB765F-2A6F-4C4F-9FAB-5CF999EC0BE8}" type="presParOf" srcId="{7E79EF0A-62A9-2E4F-B58C-FDB4DCBFB5CC}" destId="{F6154873-9AF6-D043-915C-14BB86FFF581}" srcOrd="0" destOrd="0" presId="urn:microsoft.com/office/officeart/2005/8/layout/process1"/>
    <dgm:cxn modelId="{8CE7E4A4-5CC3-CE4C-B69C-1E35C10C95FE}" type="presParOf" srcId="{44E964BA-F112-F24D-8C91-99BC107B0098}" destId="{E1DA3849-B30B-4448-A492-7252D0803786}" srcOrd="4" destOrd="0" presId="urn:microsoft.com/office/officeart/2005/8/layout/process1"/>
    <dgm:cxn modelId="{71768C38-3E24-D840-A890-390A1BD9A167}" type="presParOf" srcId="{44E964BA-F112-F24D-8C91-99BC107B0098}" destId="{7642B72E-6748-4C45-84AD-B473367A8E54}" srcOrd="5" destOrd="0" presId="urn:microsoft.com/office/officeart/2005/8/layout/process1"/>
    <dgm:cxn modelId="{111C33CE-6AFE-DD4D-AC3D-33F7E594BB15}" type="presParOf" srcId="{7642B72E-6748-4C45-84AD-B473367A8E54}" destId="{3A7900C3-0924-E64A-A1F1-1206687F190A}" srcOrd="0" destOrd="0" presId="urn:microsoft.com/office/officeart/2005/8/layout/process1"/>
    <dgm:cxn modelId="{0EDB6FB9-0263-F044-BB50-181B714554CE}" type="presParOf" srcId="{44E964BA-F112-F24D-8C91-99BC107B0098}" destId="{9BD64997-EB00-2F4D-A860-C927BB7DFB98}" srcOrd="6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4DE9DE8-2100-D545-A8A6-1AF68C62878F}">
      <dsp:nvSpPr>
        <dsp:cNvPr id="0" name=""/>
        <dsp:cNvSpPr/>
      </dsp:nvSpPr>
      <dsp:spPr>
        <a:xfrm>
          <a:off x="3849" y="1072374"/>
          <a:ext cx="1683238" cy="148335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85000"/>
                <a:satMod val="130000"/>
              </a:schemeClr>
            </a:gs>
            <a:gs pos="34000">
              <a:schemeClr val="accent1">
                <a:hueOff val="0"/>
                <a:satOff val="0"/>
                <a:lumOff val="0"/>
                <a:alphaOff val="0"/>
                <a:shade val="87000"/>
                <a:satMod val="125000"/>
              </a:schemeClr>
            </a:gs>
            <a:gs pos="70000">
              <a:schemeClr val="accent1">
                <a:hueOff val="0"/>
                <a:satOff val="0"/>
                <a:lumOff val="0"/>
                <a:alphaOff val="0"/>
                <a:tint val="100000"/>
                <a:shade val="90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800" kern="1200" dirty="0" smtClean="0"/>
            <a:t>Input our sound wave data</a:t>
          </a:r>
          <a:endParaRPr lang="en-GB" sz="1800" kern="1200" dirty="0"/>
        </a:p>
      </dsp:txBody>
      <dsp:txXfrm>
        <a:off x="47295" y="1115820"/>
        <a:ext cx="1596346" cy="1396462"/>
      </dsp:txXfrm>
    </dsp:sp>
    <dsp:sp modelId="{D9B1D2CB-9D87-E94A-B175-A68B97716C24}">
      <dsp:nvSpPr>
        <dsp:cNvPr id="0" name=""/>
        <dsp:cNvSpPr/>
      </dsp:nvSpPr>
      <dsp:spPr>
        <a:xfrm>
          <a:off x="1855412" y="1605329"/>
          <a:ext cx="356846" cy="417443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shade val="85000"/>
                <a:satMod val="130000"/>
              </a:schemeClr>
            </a:gs>
            <a:gs pos="34000">
              <a:schemeClr val="accent1">
                <a:tint val="60000"/>
                <a:hueOff val="0"/>
                <a:satOff val="0"/>
                <a:lumOff val="0"/>
                <a:alphaOff val="0"/>
                <a:shade val="87000"/>
                <a:satMod val="125000"/>
              </a:schemeClr>
            </a:gs>
            <a:gs pos="70000">
              <a:schemeClr val="accent1">
                <a:tint val="60000"/>
                <a:hueOff val="0"/>
                <a:satOff val="0"/>
                <a:lumOff val="0"/>
                <a:alphaOff val="0"/>
                <a:tint val="100000"/>
                <a:shade val="90000"/>
                <a:satMod val="13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1400" kern="1200"/>
        </a:p>
      </dsp:txBody>
      <dsp:txXfrm>
        <a:off x="1855412" y="1688818"/>
        <a:ext cx="249792" cy="250465"/>
      </dsp:txXfrm>
    </dsp:sp>
    <dsp:sp modelId="{8E30C381-C30D-AC4A-A9EC-4746FD2FF300}">
      <dsp:nvSpPr>
        <dsp:cNvPr id="0" name=""/>
        <dsp:cNvSpPr/>
      </dsp:nvSpPr>
      <dsp:spPr>
        <a:xfrm>
          <a:off x="2360384" y="1072374"/>
          <a:ext cx="1683238" cy="148335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85000"/>
                <a:satMod val="130000"/>
              </a:schemeClr>
            </a:gs>
            <a:gs pos="34000">
              <a:schemeClr val="accent1">
                <a:hueOff val="0"/>
                <a:satOff val="0"/>
                <a:lumOff val="0"/>
                <a:alphaOff val="0"/>
                <a:shade val="87000"/>
                <a:satMod val="125000"/>
              </a:schemeClr>
            </a:gs>
            <a:gs pos="70000">
              <a:schemeClr val="accent1">
                <a:hueOff val="0"/>
                <a:satOff val="0"/>
                <a:lumOff val="0"/>
                <a:alphaOff val="0"/>
                <a:tint val="100000"/>
                <a:shade val="90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800" kern="1200" dirty="0" smtClean="0"/>
            <a:t>Run a FOR loop over each sample</a:t>
          </a:r>
          <a:endParaRPr lang="en-GB" sz="1800" kern="1200" dirty="0"/>
        </a:p>
      </dsp:txBody>
      <dsp:txXfrm>
        <a:off x="2403830" y="1115820"/>
        <a:ext cx="1596346" cy="1396462"/>
      </dsp:txXfrm>
    </dsp:sp>
    <dsp:sp modelId="{7E79EF0A-62A9-2E4F-B58C-FDB4DCBFB5CC}">
      <dsp:nvSpPr>
        <dsp:cNvPr id="0" name=""/>
        <dsp:cNvSpPr/>
      </dsp:nvSpPr>
      <dsp:spPr>
        <a:xfrm>
          <a:off x="4211947" y="1605329"/>
          <a:ext cx="356846" cy="417443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shade val="85000"/>
                <a:satMod val="130000"/>
              </a:schemeClr>
            </a:gs>
            <a:gs pos="34000">
              <a:schemeClr val="accent1">
                <a:tint val="60000"/>
                <a:hueOff val="0"/>
                <a:satOff val="0"/>
                <a:lumOff val="0"/>
                <a:alphaOff val="0"/>
                <a:shade val="87000"/>
                <a:satMod val="125000"/>
              </a:schemeClr>
            </a:gs>
            <a:gs pos="70000">
              <a:schemeClr val="accent1">
                <a:tint val="60000"/>
                <a:hueOff val="0"/>
                <a:satOff val="0"/>
                <a:lumOff val="0"/>
                <a:alphaOff val="0"/>
                <a:tint val="100000"/>
                <a:shade val="90000"/>
                <a:satMod val="13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1400" kern="1200"/>
        </a:p>
      </dsp:txBody>
      <dsp:txXfrm>
        <a:off x="4211947" y="1688818"/>
        <a:ext cx="249792" cy="250465"/>
      </dsp:txXfrm>
    </dsp:sp>
    <dsp:sp modelId="{E1DA3849-B30B-4448-A492-7252D0803786}">
      <dsp:nvSpPr>
        <dsp:cNvPr id="0" name=""/>
        <dsp:cNvSpPr/>
      </dsp:nvSpPr>
      <dsp:spPr>
        <a:xfrm>
          <a:off x="4716918" y="1072374"/>
          <a:ext cx="1683238" cy="148335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85000"/>
                <a:satMod val="130000"/>
              </a:schemeClr>
            </a:gs>
            <a:gs pos="34000">
              <a:schemeClr val="accent1">
                <a:hueOff val="0"/>
                <a:satOff val="0"/>
                <a:lumOff val="0"/>
                <a:alphaOff val="0"/>
                <a:shade val="87000"/>
                <a:satMod val="125000"/>
              </a:schemeClr>
            </a:gs>
            <a:gs pos="70000">
              <a:schemeClr val="accent1">
                <a:hueOff val="0"/>
                <a:satOff val="0"/>
                <a:lumOff val="0"/>
                <a:alphaOff val="0"/>
                <a:tint val="100000"/>
                <a:shade val="90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800" kern="1200" dirty="0" smtClean="0"/>
            <a:t>If sample == 1: play a 800/1200Hz sound for 0.05 seconds</a:t>
          </a:r>
          <a:endParaRPr lang="en-GB" sz="1800" kern="1200" dirty="0"/>
        </a:p>
      </dsp:txBody>
      <dsp:txXfrm>
        <a:off x="4760364" y="1115820"/>
        <a:ext cx="1596346" cy="1396462"/>
      </dsp:txXfrm>
    </dsp:sp>
    <dsp:sp modelId="{7642B72E-6748-4C45-84AD-B473367A8E54}">
      <dsp:nvSpPr>
        <dsp:cNvPr id="0" name=""/>
        <dsp:cNvSpPr/>
      </dsp:nvSpPr>
      <dsp:spPr>
        <a:xfrm>
          <a:off x="6568481" y="1605329"/>
          <a:ext cx="356846" cy="417443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shade val="85000"/>
                <a:satMod val="130000"/>
              </a:schemeClr>
            </a:gs>
            <a:gs pos="34000">
              <a:schemeClr val="accent1">
                <a:tint val="60000"/>
                <a:hueOff val="0"/>
                <a:satOff val="0"/>
                <a:lumOff val="0"/>
                <a:alphaOff val="0"/>
                <a:shade val="87000"/>
                <a:satMod val="125000"/>
              </a:schemeClr>
            </a:gs>
            <a:gs pos="70000">
              <a:schemeClr val="accent1">
                <a:tint val="60000"/>
                <a:hueOff val="0"/>
                <a:satOff val="0"/>
                <a:lumOff val="0"/>
                <a:alphaOff val="0"/>
                <a:tint val="100000"/>
                <a:shade val="90000"/>
                <a:satMod val="13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1400" kern="1200"/>
        </a:p>
      </dsp:txBody>
      <dsp:txXfrm>
        <a:off x="6568481" y="1688818"/>
        <a:ext cx="249792" cy="250465"/>
      </dsp:txXfrm>
    </dsp:sp>
    <dsp:sp modelId="{9BD64997-EB00-2F4D-A860-C927BB7DFB98}">
      <dsp:nvSpPr>
        <dsp:cNvPr id="0" name=""/>
        <dsp:cNvSpPr/>
      </dsp:nvSpPr>
      <dsp:spPr>
        <a:xfrm>
          <a:off x="7073453" y="1072374"/>
          <a:ext cx="1683238" cy="148335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85000"/>
                <a:satMod val="130000"/>
              </a:schemeClr>
            </a:gs>
            <a:gs pos="34000">
              <a:schemeClr val="accent1">
                <a:hueOff val="0"/>
                <a:satOff val="0"/>
                <a:lumOff val="0"/>
                <a:alphaOff val="0"/>
                <a:shade val="87000"/>
                <a:satMod val="125000"/>
              </a:schemeClr>
            </a:gs>
            <a:gs pos="70000">
              <a:schemeClr val="accent1">
                <a:hueOff val="0"/>
                <a:satOff val="0"/>
                <a:lumOff val="0"/>
                <a:alphaOff val="0"/>
                <a:tint val="100000"/>
                <a:shade val="90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800" kern="1200" dirty="0" smtClean="0"/>
            <a:t>If sample == 0: play a 0Hz sound for 0.05 seconds</a:t>
          </a:r>
          <a:endParaRPr lang="en-GB" sz="1800" kern="1200" dirty="0"/>
        </a:p>
      </dsp:txBody>
      <dsp:txXfrm>
        <a:off x="7116899" y="1115820"/>
        <a:ext cx="1596346" cy="139646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410449-6658-2B43-9DAD-8E2B6BF23363}" type="datetimeFigureOut">
              <a:rPr lang="en-US" smtClean="0"/>
              <a:t>4/9/19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9C0E53-7A37-BC46-9800-85C87A438F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57391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703B31-424A-334E-B5AD-B4B2936E01E9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944509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22960" y="758952"/>
            <a:ext cx="75438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25038" y="4455621"/>
            <a:ext cx="75438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F68E2-58F2-4D09-BE8B-E3BD06533059}" type="datetimeFigureOut">
              <a:rPr lang="en-US" smtClean="0"/>
              <a:t>4/9/19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905744" y="434340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571532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2D6473-DF6D-4702-B328-E0DD40540A4E}" type="datetimeFigureOut">
              <a:rPr lang="en-US" smtClean="0"/>
              <a:t>4/9/19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1500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414779"/>
            <a:ext cx="1971675" cy="575742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414779"/>
            <a:ext cx="5800725" cy="5757420"/>
          </a:xfrm>
        </p:spPr>
        <p:txBody>
          <a:bodyPr vert="eaVert" lIns="45720" tIns="0" rIns="45720" bIns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F7E3A-B166-407D-9866-32884E7D5B37}" type="datetimeFigureOut">
              <a:rPr lang="en-US" smtClean="0"/>
              <a:t>4/9/19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41283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8FC5F6-F338-4AE4-BB23-26385BCFC423}" type="datetimeFigureOut">
              <a:rPr lang="en-US" smtClean="0"/>
              <a:t>4/9/19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E31D-E2AB-40D1-8B51-AFA5AFEF393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24611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758952"/>
            <a:ext cx="75438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4453128"/>
            <a:ext cx="75438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EBB0C4-6273-4C6E-B9BD-2EDC30F1CD52}" type="datetimeFigureOut">
              <a:rPr lang="en-US" smtClean="0"/>
              <a:t>4/9/19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905744" y="434340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011360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845734"/>
            <a:ext cx="3703320" cy="40233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440" y="1845736"/>
            <a:ext cx="3703320" cy="4023359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AB4D41-86C1-4908-B66A-0B50CEB3BF29}" type="datetimeFigureOut">
              <a:rPr lang="en-US" smtClean="0"/>
              <a:t>4/9/19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7288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2960" y="2582334"/>
            <a:ext cx="3703320" cy="32867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6344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2582334"/>
            <a:ext cx="3703320" cy="32867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426E2C-56C1-4E0D-A793-0088A7FDD37E}" type="datetimeFigureOut">
              <a:rPr lang="en-US" smtClean="0"/>
              <a:t>4/9/19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65278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C39B41-D8B5-4052-B551-9B5525EAA8B6}" type="datetimeFigureOut">
              <a:rPr lang="en-US" smtClean="0"/>
              <a:t>4/9/19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48439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4136C-8742-45B2-AF27-D93DF72833A9}" type="datetimeFigureOut">
              <a:rPr lang="en-US" smtClean="0"/>
              <a:t>4/9/19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36894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3" y="0"/>
            <a:ext cx="3038093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3030053" y="0"/>
            <a:ext cx="48006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594359"/>
            <a:ext cx="24003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60237" y="731520"/>
            <a:ext cx="5009393" cy="5257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2926080"/>
            <a:ext cx="24003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49134" y="6459786"/>
            <a:ext cx="1963883" cy="365125"/>
          </a:xfrm>
        </p:spPr>
        <p:txBody>
          <a:bodyPr/>
          <a:lstStyle>
            <a:lvl1pPr algn="l">
              <a:defRPr/>
            </a:lvl1pPr>
          </a:lstStyle>
          <a:p>
            <a:fld id="{32ABBEA6-7C60-4B02-AE87-00D78D8422AF}" type="datetimeFigureOut">
              <a:rPr lang="en-US" smtClean="0"/>
              <a:t>4/9/19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00450" y="6459786"/>
            <a:ext cx="348615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88849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9141619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2" y="491507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5074920"/>
            <a:ext cx="7589520" cy="822960"/>
          </a:xfrm>
        </p:spPr>
        <p:txBody>
          <a:bodyPr tIns="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2" y="0"/>
            <a:ext cx="9143989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22959" y="5907024"/>
            <a:ext cx="7589520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CAD897-D46E-4AD2-BD9B-49DD3E640873}" type="datetimeFigureOut">
              <a:rPr lang="en-US" smtClean="0"/>
              <a:t>4/9/19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56159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6400800"/>
            <a:ext cx="9144001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5"/>
            <a:ext cx="9144001" cy="6599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59" y="1845734"/>
            <a:ext cx="7543801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22961" y="6459786"/>
            <a:ext cx="18542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98624D31-43A5-475A-80CF-332C9F6DCF35}" type="datetimeFigureOut">
              <a:rPr lang="en-US" smtClean="0"/>
              <a:t>4/9/19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764639" y="6459786"/>
            <a:ext cx="36171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425344" y="6459786"/>
            <a:ext cx="98401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895149" y="1737845"/>
            <a:ext cx="74752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466293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hf sldNum="0" hdr="0" ftr="0" dt="0"/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tif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4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4" Type="http://schemas.openxmlformats.org/officeDocument/2006/relationships/diagramQuickStyle" Target="../diagrams/quickStyle1.xml"/><Relationship Id="rId5" Type="http://schemas.openxmlformats.org/officeDocument/2006/relationships/diagramColors" Target="../diagrams/colors1.xml"/><Relationship Id="rId6" Type="http://schemas.microsoft.com/office/2007/relationships/diagramDrawing" Target="../diagrams/drawing1.xml"/><Relationship Id="rId1" Type="http://schemas.openxmlformats.org/officeDocument/2006/relationships/slideLayout" Target="../slideLayouts/slideLayout2.xml"/><Relationship Id="rId2" Type="http://schemas.openxmlformats.org/officeDocument/2006/relationships/diagramData" Target="../diagrams/data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4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gif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4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4" Type="http://schemas.openxmlformats.org/officeDocument/2006/relationships/image" Target="../media/image6.png"/><Relationship Id="rId5" Type="http://schemas.openxmlformats.org/officeDocument/2006/relationships/image" Target="../media/image7.tiff"/><Relationship Id="rId6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4" Type="http://schemas.openxmlformats.org/officeDocument/2006/relationships/image" Target="../media/image9.png"/><Relationship Id="rId5" Type="http://schemas.openxmlformats.org/officeDocument/2006/relationships/image" Target="../media/image10.tif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/>
              <a:t>Coding Club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 smtClean="0"/>
              <a:t>8</a:t>
            </a:r>
            <a:r>
              <a:rPr lang="en-GB" baseline="30000" dirty="0" smtClean="0"/>
              <a:t>th</a:t>
            </a:r>
            <a:r>
              <a:rPr lang="en-GB" dirty="0" smtClean="0"/>
              <a:t> February 2019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6173403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Your Challenge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8152" y="1924174"/>
            <a:ext cx="8934327" cy="4437079"/>
          </a:xfrm>
        </p:spPr>
        <p:txBody>
          <a:bodyPr>
            <a:noAutofit/>
          </a:bodyPr>
          <a:lstStyle/>
          <a:p>
            <a:r>
              <a:rPr lang="en-GB" dirty="0" smtClean="0"/>
              <a:t>You need to input some text and convert each character into Morse code.</a:t>
            </a:r>
          </a:p>
          <a:p>
            <a:endParaRPr lang="en-GB" dirty="0" smtClean="0"/>
          </a:p>
          <a:p>
            <a:pPr marL="0" indent="0">
              <a:buNone/>
            </a:pPr>
            <a:r>
              <a:rPr lang="en-GB" sz="2800" dirty="0" smtClean="0"/>
              <a:t>Create an </a:t>
            </a:r>
            <a:r>
              <a:rPr lang="en-GB" sz="2800" b="1" dirty="0" smtClean="0"/>
              <a:t>empty results list </a:t>
            </a:r>
            <a:r>
              <a:rPr lang="en-GB" sz="2800" dirty="0" smtClean="0"/>
              <a:t>where the Morse code will go.</a:t>
            </a:r>
          </a:p>
          <a:p>
            <a:pPr marL="0" indent="0">
              <a:buNone/>
            </a:pPr>
            <a:r>
              <a:rPr lang="en-GB" sz="2800" dirty="0" smtClean="0"/>
              <a:t>You can use a </a:t>
            </a:r>
            <a:r>
              <a:rPr lang="en-GB" sz="2800" b="1" dirty="0" smtClean="0"/>
              <a:t>FOR loop to look at each character of the text</a:t>
            </a:r>
            <a:r>
              <a:rPr lang="en-GB" sz="2800" dirty="0" smtClean="0"/>
              <a:t>.</a:t>
            </a:r>
          </a:p>
          <a:p>
            <a:pPr marL="201168" lvl="1" indent="0">
              <a:buNone/>
            </a:pPr>
            <a:r>
              <a:rPr lang="en-GB" sz="2800" dirty="0" smtClean="0"/>
              <a:t>Make the </a:t>
            </a:r>
            <a:r>
              <a:rPr lang="en-GB" sz="2800" b="1" dirty="0" smtClean="0"/>
              <a:t>character uppercase</a:t>
            </a:r>
          </a:p>
          <a:p>
            <a:pPr marL="201168" lvl="1" indent="0">
              <a:buNone/>
            </a:pPr>
            <a:r>
              <a:rPr lang="en-GB" sz="2800" b="1" dirty="0" smtClean="0"/>
              <a:t>Look up the Morse code </a:t>
            </a:r>
            <a:r>
              <a:rPr lang="en-GB" sz="2800" dirty="0" smtClean="0"/>
              <a:t>for that character in the dictionary.</a:t>
            </a:r>
          </a:p>
          <a:p>
            <a:pPr marL="201168" lvl="1" indent="0">
              <a:buNone/>
            </a:pPr>
            <a:r>
              <a:rPr lang="en-GB" sz="2800" b="1" dirty="0" smtClean="0"/>
              <a:t>Add this </a:t>
            </a:r>
            <a:r>
              <a:rPr lang="en-GB" sz="2800" dirty="0" smtClean="0"/>
              <a:t>to the results list</a:t>
            </a:r>
            <a:endParaRPr lang="en-GB" sz="2800" dirty="0"/>
          </a:p>
        </p:txBody>
      </p:sp>
    </p:spTree>
    <p:extLst>
      <p:ext uri="{BB962C8B-B14F-4D97-AF65-F5344CB8AC3E}">
        <p14:creationId xmlns:p14="http://schemas.microsoft.com/office/powerpoint/2010/main" val="223729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Extra Help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2960" y="1845734"/>
            <a:ext cx="7229660" cy="4023360"/>
          </a:xfrm>
        </p:spPr>
        <p:txBody>
          <a:bodyPr/>
          <a:lstStyle/>
          <a:p>
            <a:r>
              <a:rPr lang="en-GB" dirty="0"/>
              <a:t>Create an </a:t>
            </a:r>
            <a:r>
              <a:rPr lang="en-GB" b="1" dirty="0"/>
              <a:t>empty results list </a:t>
            </a:r>
            <a:r>
              <a:rPr lang="en-GB" dirty="0"/>
              <a:t>where the Morse code will go.</a:t>
            </a:r>
          </a:p>
          <a:p>
            <a:r>
              <a:rPr lang="en-GB" dirty="0"/>
              <a:t>You can use a </a:t>
            </a:r>
            <a:r>
              <a:rPr lang="en-GB" b="1" dirty="0"/>
              <a:t>FOR loop to look at each character of the text</a:t>
            </a:r>
            <a:r>
              <a:rPr lang="en-GB" dirty="0"/>
              <a:t>.</a:t>
            </a:r>
          </a:p>
          <a:p>
            <a:pPr marL="201168" lvl="1" indent="0">
              <a:buNone/>
            </a:pPr>
            <a:r>
              <a:rPr lang="en-GB" sz="2000" dirty="0"/>
              <a:t>Make the </a:t>
            </a:r>
            <a:r>
              <a:rPr lang="en-GB" sz="2000" b="1" dirty="0"/>
              <a:t>character uppercase</a:t>
            </a:r>
          </a:p>
          <a:p>
            <a:pPr marL="201168" lvl="1" indent="0">
              <a:buNone/>
            </a:pPr>
            <a:r>
              <a:rPr lang="en-GB" sz="2000" b="1" dirty="0"/>
              <a:t>Look up the Morse code </a:t>
            </a:r>
            <a:r>
              <a:rPr lang="en-GB" sz="2000" dirty="0"/>
              <a:t>for that character in the dictionary.</a:t>
            </a:r>
          </a:p>
          <a:p>
            <a:pPr marL="201168" lvl="1" indent="0">
              <a:buNone/>
            </a:pPr>
            <a:r>
              <a:rPr lang="en-GB" sz="2000" b="1" dirty="0"/>
              <a:t>Add this </a:t>
            </a:r>
            <a:r>
              <a:rPr lang="en-GB" sz="2000" dirty="0"/>
              <a:t>to the results list</a:t>
            </a:r>
          </a:p>
          <a:p>
            <a:endParaRPr lang="en-GB" dirty="0"/>
          </a:p>
        </p:txBody>
      </p:sp>
      <p:sp>
        <p:nvSpPr>
          <p:cNvPr id="5" name="TextBox 4"/>
          <p:cNvSpPr txBox="1"/>
          <p:nvPr/>
        </p:nvSpPr>
        <p:spPr>
          <a:xfrm>
            <a:off x="822960" y="3962400"/>
            <a:ext cx="26281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 smtClean="0">
                <a:latin typeface="Menlo" charset="0"/>
                <a:ea typeface="Menlo" charset="0"/>
                <a:cs typeface="Menlo" charset="0"/>
              </a:rPr>
              <a:t>results = []</a:t>
            </a:r>
            <a:endParaRPr lang="en-GB" sz="2400" dirty="0">
              <a:latin typeface="Menlo" charset="0"/>
              <a:ea typeface="Menlo" charset="0"/>
              <a:cs typeface="Menlo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68998" y="5529779"/>
            <a:ext cx="85790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 smtClean="0">
                <a:latin typeface="Menlo" charset="0"/>
                <a:ea typeface="Menlo" charset="0"/>
                <a:cs typeface="Menlo" charset="0"/>
              </a:rPr>
              <a:t>text = </a:t>
            </a:r>
            <a:r>
              <a:rPr lang="en-GB" sz="2400" dirty="0" smtClean="0">
                <a:solidFill>
                  <a:srgbClr val="7030A0"/>
                </a:solidFill>
                <a:latin typeface="Menlo" charset="0"/>
                <a:ea typeface="Menlo" charset="0"/>
                <a:cs typeface="Menlo" charset="0"/>
              </a:rPr>
              <a:t>input</a:t>
            </a:r>
            <a:r>
              <a:rPr lang="en-GB" sz="2400" dirty="0" smtClean="0">
                <a:latin typeface="Menlo" charset="0"/>
                <a:ea typeface="Menlo" charset="0"/>
                <a:cs typeface="Menlo" charset="0"/>
              </a:rPr>
              <a:t>(</a:t>
            </a:r>
            <a:r>
              <a:rPr lang="en-GB" sz="2400" dirty="0" smtClean="0">
                <a:solidFill>
                  <a:srgbClr val="00B050"/>
                </a:solidFill>
                <a:latin typeface="Menlo" charset="0"/>
                <a:ea typeface="Menlo" charset="0"/>
                <a:cs typeface="Menlo" charset="0"/>
              </a:rPr>
              <a:t>“Please enter your text: “</a:t>
            </a:r>
            <a:r>
              <a:rPr lang="en-GB" sz="2400" dirty="0" smtClean="0">
                <a:latin typeface="Menlo" charset="0"/>
                <a:ea typeface="Menlo" charset="0"/>
                <a:cs typeface="Menlo" charset="0"/>
              </a:rPr>
              <a:t>)</a:t>
            </a:r>
            <a:endParaRPr lang="en-GB" sz="2400" dirty="0">
              <a:latin typeface="Menlo" charset="0"/>
              <a:ea typeface="Menlo" charset="0"/>
              <a:cs typeface="Menlo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529476" y="3626581"/>
            <a:ext cx="33201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 smtClean="0">
                <a:solidFill>
                  <a:srgbClr val="FFC000"/>
                </a:solidFill>
                <a:latin typeface="Menlo" charset="0"/>
                <a:ea typeface="Menlo" charset="0"/>
                <a:cs typeface="Menlo" charset="0"/>
              </a:rPr>
              <a:t>for</a:t>
            </a:r>
            <a:r>
              <a:rPr lang="en-GB" sz="2400" dirty="0" smtClean="0">
                <a:latin typeface="Menlo" charset="0"/>
                <a:ea typeface="Menlo" charset="0"/>
                <a:cs typeface="Menlo" charset="0"/>
              </a:rPr>
              <a:t> char </a:t>
            </a:r>
            <a:r>
              <a:rPr lang="en-GB" sz="2400" dirty="0" smtClean="0">
                <a:solidFill>
                  <a:srgbClr val="FFC000"/>
                </a:solidFill>
                <a:latin typeface="Menlo" charset="0"/>
                <a:ea typeface="Menlo" charset="0"/>
                <a:cs typeface="Menlo" charset="0"/>
              </a:rPr>
              <a:t>in</a:t>
            </a:r>
            <a:r>
              <a:rPr lang="en-GB" sz="2400" dirty="0" smtClean="0">
                <a:latin typeface="Menlo" charset="0"/>
                <a:ea typeface="Menlo" charset="0"/>
                <a:cs typeface="Menlo" charset="0"/>
              </a:rPr>
              <a:t> text:</a:t>
            </a:r>
          </a:p>
        </p:txBody>
      </p:sp>
      <p:sp>
        <p:nvSpPr>
          <p:cNvPr id="4" name="Rectangle 3"/>
          <p:cNvSpPr/>
          <p:nvPr/>
        </p:nvSpPr>
        <p:spPr>
          <a:xfrm>
            <a:off x="5212693" y="4719808"/>
            <a:ext cx="381983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dirty="0" smtClean="0">
                <a:latin typeface="Menlo" charset="0"/>
                <a:ea typeface="Menlo" charset="0"/>
                <a:cs typeface="Menlo" charset="0"/>
              </a:rPr>
              <a:t>char </a:t>
            </a:r>
            <a:r>
              <a:rPr lang="en-GB" sz="2400" dirty="0">
                <a:latin typeface="Menlo" charset="0"/>
                <a:ea typeface="Menlo" charset="0"/>
                <a:cs typeface="Menlo" charset="0"/>
              </a:rPr>
              <a:t>= </a:t>
            </a:r>
            <a:r>
              <a:rPr lang="en-GB" sz="2400" dirty="0" err="1">
                <a:latin typeface="Menlo" charset="0"/>
                <a:ea typeface="Menlo" charset="0"/>
                <a:cs typeface="Menlo" charset="0"/>
              </a:rPr>
              <a:t>char.upper</a:t>
            </a:r>
            <a:r>
              <a:rPr lang="en-GB" sz="2400" dirty="0" smtClean="0">
                <a:latin typeface="Menlo" charset="0"/>
                <a:ea typeface="Menlo" charset="0"/>
                <a:cs typeface="Menlo" charset="0"/>
              </a:rPr>
              <a:t>()</a:t>
            </a:r>
            <a:endParaRPr lang="en-GB" sz="2400" dirty="0">
              <a:latin typeface="Menlo" charset="0"/>
              <a:ea typeface="Menlo" charset="0"/>
              <a:cs typeface="Menlo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19331" y="4783095"/>
            <a:ext cx="427552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dirty="0">
                <a:latin typeface="Menlo" charset="0"/>
                <a:ea typeface="Menlo" charset="0"/>
                <a:cs typeface="Menlo" charset="0"/>
              </a:rPr>
              <a:t>results += </a:t>
            </a:r>
            <a:r>
              <a:rPr lang="en-GB" sz="2400" dirty="0" err="1">
                <a:latin typeface="Menlo" charset="0"/>
                <a:ea typeface="Menlo" charset="0"/>
                <a:cs typeface="Menlo" charset="0"/>
              </a:rPr>
              <a:t>morse</a:t>
            </a:r>
            <a:r>
              <a:rPr lang="en-GB" sz="2400" dirty="0">
                <a:latin typeface="Menlo" charset="0"/>
                <a:ea typeface="Menlo" charset="0"/>
                <a:cs typeface="Menlo" charset="0"/>
              </a:rPr>
              <a:t>[char]</a:t>
            </a:r>
          </a:p>
        </p:txBody>
      </p:sp>
    </p:spTree>
    <p:extLst>
      <p:ext uri="{BB962C8B-B14F-4D97-AF65-F5344CB8AC3E}">
        <p14:creationId xmlns:p14="http://schemas.microsoft.com/office/powerpoint/2010/main" val="2132047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Extra Help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2960" y="1845734"/>
            <a:ext cx="7229660" cy="4023360"/>
          </a:xfrm>
        </p:spPr>
        <p:txBody>
          <a:bodyPr/>
          <a:lstStyle/>
          <a:p>
            <a:r>
              <a:rPr lang="en-GB" dirty="0"/>
              <a:t>Create an </a:t>
            </a:r>
            <a:r>
              <a:rPr lang="en-GB" b="1" dirty="0"/>
              <a:t>empty results list </a:t>
            </a:r>
            <a:r>
              <a:rPr lang="en-GB" dirty="0"/>
              <a:t>where the Morse code will go.</a:t>
            </a:r>
          </a:p>
          <a:p>
            <a:r>
              <a:rPr lang="en-GB" dirty="0"/>
              <a:t>You can use a </a:t>
            </a:r>
            <a:r>
              <a:rPr lang="en-GB" b="1" dirty="0"/>
              <a:t>FOR loop to look at each character of the text</a:t>
            </a:r>
            <a:r>
              <a:rPr lang="en-GB" dirty="0"/>
              <a:t>.</a:t>
            </a:r>
          </a:p>
          <a:p>
            <a:pPr marL="201168" lvl="1" indent="0">
              <a:buNone/>
            </a:pPr>
            <a:r>
              <a:rPr lang="en-GB" sz="2000" dirty="0"/>
              <a:t>Make the </a:t>
            </a:r>
            <a:r>
              <a:rPr lang="en-GB" sz="2000" b="1" dirty="0"/>
              <a:t>character uppercase</a:t>
            </a:r>
          </a:p>
          <a:p>
            <a:pPr marL="201168" lvl="1" indent="0">
              <a:buNone/>
            </a:pPr>
            <a:r>
              <a:rPr lang="en-GB" sz="2000" b="1" dirty="0"/>
              <a:t>Look up the Morse code </a:t>
            </a:r>
            <a:r>
              <a:rPr lang="en-GB" sz="2000" dirty="0"/>
              <a:t>for that character in the dictionary.</a:t>
            </a:r>
          </a:p>
          <a:p>
            <a:pPr marL="201168" lvl="1" indent="0">
              <a:buNone/>
            </a:pPr>
            <a:r>
              <a:rPr lang="en-GB" sz="2000" b="1" dirty="0"/>
              <a:t>Add this </a:t>
            </a:r>
            <a:r>
              <a:rPr lang="en-GB" sz="2000" dirty="0"/>
              <a:t>to the results list</a:t>
            </a:r>
          </a:p>
          <a:p>
            <a:endParaRPr lang="en-GB" dirty="0"/>
          </a:p>
        </p:txBody>
      </p:sp>
      <p:sp>
        <p:nvSpPr>
          <p:cNvPr id="5" name="TextBox 4"/>
          <p:cNvSpPr txBox="1"/>
          <p:nvPr/>
        </p:nvSpPr>
        <p:spPr>
          <a:xfrm>
            <a:off x="822960" y="3962400"/>
            <a:ext cx="26281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smtClean="0">
                <a:latin typeface="Menlo" charset="0"/>
                <a:ea typeface="Menlo" charset="0"/>
                <a:cs typeface="Menlo" charset="0"/>
              </a:rPr>
              <a:t>results = []</a:t>
            </a:r>
            <a:endParaRPr lang="en-GB" sz="2400">
              <a:latin typeface="Menlo" charset="0"/>
              <a:ea typeface="Menlo" charset="0"/>
              <a:cs typeface="Menlo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68998" y="5529779"/>
            <a:ext cx="85790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 smtClean="0">
                <a:latin typeface="Menlo" charset="0"/>
                <a:ea typeface="Menlo" charset="0"/>
                <a:cs typeface="Menlo" charset="0"/>
              </a:rPr>
              <a:t>text = </a:t>
            </a:r>
            <a:r>
              <a:rPr lang="en-GB" sz="2400" dirty="0" smtClean="0">
                <a:solidFill>
                  <a:srgbClr val="7030A0"/>
                </a:solidFill>
                <a:latin typeface="Menlo" charset="0"/>
                <a:ea typeface="Menlo" charset="0"/>
                <a:cs typeface="Menlo" charset="0"/>
              </a:rPr>
              <a:t>input</a:t>
            </a:r>
            <a:r>
              <a:rPr lang="en-GB" sz="2400" dirty="0" smtClean="0">
                <a:latin typeface="Menlo" charset="0"/>
                <a:ea typeface="Menlo" charset="0"/>
                <a:cs typeface="Menlo" charset="0"/>
              </a:rPr>
              <a:t>(</a:t>
            </a:r>
            <a:r>
              <a:rPr lang="en-GB" sz="2400" dirty="0" smtClean="0">
                <a:solidFill>
                  <a:srgbClr val="00B050"/>
                </a:solidFill>
                <a:latin typeface="Menlo" charset="0"/>
                <a:ea typeface="Menlo" charset="0"/>
                <a:cs typeface="Menlo" charset="0"/>
              </a:rPr>
              <a:t>“Please enter your text: “</a:t>
            </a:r>
            <a:r>
              <a:rPr lang="en-GB" sz="2400" dirty="0" smtClean="0">
                <a:latin typeface="Menlo" charset="0"/>
                <a:ea typeface="Menlo" charset="0"/>
                <a:cs typeface="Menlo" charset="0"/>
              </a:rPr>
              <a:t>)</a:t>
            </a:r>
            <a:endParaRPr lang="en-GB" sz="2400" dirty="0">
              <a:latin typeface="Menlo" charset="0"/>
              <a:ea typeface="Menlo" charset="0"/>
              <a:cs typeface="Menlo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827943" y="4100279"/>
            <a:ext cx="588449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 smtClean="0">
                <a:solidFill>
                  <a:srgbClr val="FFC000"/>
                </a:solidFill>
                <a:latin typeface="Menlo" charset="0"/>
                <a:ea typeface="Menlo" charset="0"/>
                <a:cs typeface="Menlo" charset="0"/>
              </a:rPr>
              <a:t>for</a:t>
            </a:r>
            <a:r>
              <a:rPr lang="en-GB" sz="2400" dirty="0" smtClean="0">
                <a:latin typeface="Menlo" charset="0"/>
                <a:ea typeface="Menlo" charset="0"/>
                <a:cs typeface="Menlo" charset="0"/>
              </a:rPr>
              <a:t> char </a:t>
            </a:r>
            <a:r>
              <a:rPr lang="en-GB" sz="2400" dirty="0" smtClean="0">
                <a:solidFill>
                  <a:srgbClr val="FFC000"/>
                </a:solidFill>
                <a:latin typeface="Menlo" charset="0"/>
                <a:ea typeface="Menlo" charset="0"/>
                <a:cs typeface="Menlo" charset="0"/>
              </a:rPr>
              <a:t>in</a:t>
            </a:r>
            <a:r>
              <a:rPr lang="en-GB" sz="2400" dirty="0" smtClean="0">
                <a:latin typeface="Menlo" charset="0"/>
                <a:ea typeface="Menlo" charset="0"/>
                <a:cs typeface="Menlo" charset="0"/>
              </a:rPr>
              <a:t> text:</a:t>
            </a:r>
          </a:p>
          <a:p>
            <a:r>
              <a:rPr lang="en-GB" sz="2400" dirty="0">
                <a:latin typeface="Menlo" charset="0"/>
                <a:ea typeface="Menlo" charset="0"/>
                <a:cs typeface="Menlo" charset="0"/>
              </a:rPr>
              <a:t>	</a:t>
            </a:r>
            <a:r>
              <a:rPr lang="en-GB" sz="2400" dirty="0" smtClean="0">
                <a:latin typeface="Menlo" charset="0"/>
                <a:ea typeface="Menlo" charset="0"/>
                <a:cs typeface="Menlo" charset="0"/>
              </a:rPr>
              <a:t>char = </a:t>
            </a:r>
            <a:r>
              <a:rPr lang="en-GB" sz="2400" dirty="0" err="1" smtClean="0">
                <a:latin typeface="Menlo" charset="0"/>
                <a:ea typeface="Menlo" charset="0"/>
                <a:cs typeface="Menlo" charset="0"/>
              </a:rPr>
              <a:t>char.upper</a:t>
            </a:r>
            <a:r>
              <a:rPr lang="en-GB" sz="2400" dirty="0" smtClean="0">
                <a:latin typeface="Menlo" charset="0"/>
                <a:ea typeface="Menlo" charset="0"/>
                <a:cs typeface="Menlo" charset="0"/>
              </a:rPr>
              <a:t>()</a:t>
            </a:r>
          </a:p>
          <a:p>
            <a:r>
              <a:rPr lang="en-GB" sz="2400" dirty="0">
                <a:latin typeface="Menlo" charset="0"/>
                <a:ea typeface="Menlo" charset="0"/>
                <a:cs typeface="Menlo" charset="0"/>
              </a:rPr>
              <a:t>	</a:t>
            </a:r>
            <a:r>
              <a:rPr lang="en-GB" sz="2400" dirty="0" smtClean="0">
                <a:latin typeface="Menlo" charset="0"/>
                <a:ea typeface="Menlo" charset="0"/>
                <a:cs typeface="Menlo" charset="0"/>
              </a:rPr>
              <a:t>results += </a:t>
            </a:r>
            <a:r>
              <a:rPr lang="en-GB" sz="2400" dirty="0" err="1" smtClean="0">
                <a:latin typeface="Menlo" charset="0"/>
                <a:ea typeface="Menlo" charset="0"/>
                <a:cs typeface="Menlo" charset="0"/>
              </a:rPr>
              <a:t>morse</a:t>
            </a:r>
            <a:r>
              <a:rPr lang="en-GB" sz="2400" dirty="0" smtClean="0">
                <a:latin typeface="Menlo" charset="0"/>
                <a:ea typeface="Menlo" charset="0"/>
                <a:cs typeface="Menlo" charset="0"/>
              </a:rPr>
              <a:t>[char]</a:t>
            </a:r>
          </a:p>
        </p:txBody>
      </p:sp>
    </p:spTree>
    <p:extLst>
      <p:ext uri="{BB962C8B-B14F-4D97-AF65-F5344CB8AC3E}">
        <p14:creationId xmlns:p14="http://schemas.microsoft.com/office/powerpoint/2010/main" val="374011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Code</a:t>
            </a:r>
            <a:endParaRPr lang="en-GB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27716" y="2684207"/>
            <a:ext cx="5134288" cy="2692912"/>
          </a:xfrm>
        </p:spPr>
      </p:pic>
    </p:spTree>
    <p:extLst>
      <p:ext uri="{BB962C8B-B14F-4D97-AF65-F5344CB8AC3E}">
        <p14:creationId xmlns:p14="http://schemas.microsoft.com/office/powerpoint/2010/main" val="1609540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Morse Code Sender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sz="2800" dirty="0" smtClean="0"/>
              <a:t>Today, we will continue working on our Morse code programme from last week.</a:t>
            </a:r>
          </a:p>
          <a:p>
            <a:r>
              <a:rPr lang="en-GB" sz="2800" dirty="0" smtClean="0"/>
              <a:t>We have already got it to spit out the sound wave. </a:t>
            </a:r>
          </a:p>
          <a:p>
            <a:r>
              <a:rPr lang="en-GB" sz="2800" dirty="0" smtClean="0"/>
              <a:t>Now we need to play that out of some speakers!</a:t>
            </a:r>
          </a:p>
          <a:p>
            <a:endParaRPr lang="en-GB" sz="2800" dirty="0"/>
          </a:p>
          <a:p>
            <a:r>
              <a:rPr lang="en-GB" sz="3600" b="1" dirty="0" smtClean="0">
                <a:solidFill>
                  <a:srgbClr val="FF0000"/>
                </a:solidFill>
              </a:rPr>
              <a:t>Please open your file </a:t>
            </a:r>
          </a:p>
          <a:p>
            <a:r>
              <a:rPr lang="en-GB" sz="3600" b="1" dirty="0" smtClean="0">
                <a:solidFill>
                  <a:srgbClr val="FF0000"/>
                </a:solidFill>
              </a:rPr>
              <a:t>from last week</a:t>
            </a:r>
          </a:p>
          <a:p>
            <a:endParaRPr lang="en-GB" dirty="0"/>
          </a:p>
          <a:p>
            <a:endParaRPr lang="en-GB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98902" y="3972362"/>
            <a:ext cx="3146010" cy="26913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5453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The Decryption Side</a:t>
            </a:r>
            <a:endParaRPr lang="en-GB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5475" y="1983549"/>
            <a:ext cx="6359098" cy="3989548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5213924" y="2608513"/>
            <a:ext cx="4126597" cy="309494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33887" y="3480682"/>
            <a:ext cx="3110027" cy="35917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0918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Playing the Morse Code out of Speakers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sz="2800" dirty="0" smtClean="0"/>
              <a:t>The wonderful Mr Parry has installed </a:t>
            </a:r>
            <a:r>
              <a:rPr lang="en-GB" sz="2800" b="1" dirty="0" err="1" smtClean="0"/>
              <a:t>PyAudio</a:t>
            </a:r>
            <a:r>
              <a:rPr lang="en-GB" sz="2800" dirty="0" smtClean="0"/>
              <a:t> for us -  a python module that allows you to stream sounds through speakers.</a:t>
            </a:r>
            <a:endParaRPr lang="en-GB" sz="2800" dirty="0"/>
          </a:p>
        </p:txBody>
      </p:sp>
      <p:sp>
        <p:nvSpPr>
          <p:cNvPr id="4" name="TextBox 3"/>
          <p:cNvSpPr txBox="1"/>
          <p:nvPr/>
        </p:nvSpPr>
        <p:spPr>
          <a:xfrm>
            <a:off x="1468200" y="3857414"/>
            <a:ext cx="625331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i="1" dirty="0" smtClean="0"/>
              <a:t>Although it is a simple concept, the code is quite detailed. Please join me to follow along writing the code.</a:t>
            </a:r>
            <a:endParaRPr lang="en-GB" sz="3200" i="1" dirty="0"/>
          </a:p>
        </p:txBody>
      </p:sp>
    </p:spTree>
    <p:extLst>
      <p:ext uri="{BB962C8B-B14F-4D97-AF65-F5344CB8AC3E}">
        <p14:creationId xmlns:p14="http://schemas.microsoft.com/office/powerpoint/2010/main" val="679865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Algorithm</a:t>
            </a:r>
            <a:endParaRPr lang="en-GB" dirty="0"/>
          </a:p>
        </p:txBody>
      </p:sp>
      <p:graphicFrame>
        <p:nvGraphicFramePr>
          <p:cNvPr id="4" name="Diagram 3"/>
          <p:cNvGraphicFramePr/>
          <p:nvPr>
            <p:extLst/>
          </p:nvPr>
        </p:nvGraphicFramePr>
        <p:xfrm>
          <a:off x="214589" y="3097161"/>
          <a:ext cx="8760542" cy="362810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Rectangle 4"/>
          <p:cNvSpPr/>
          <p:nvPr/>
        </p:nvSpPr>
        <p:spPr>
          <a:xfrm>
            <a:off x="1651939" y="2124873"/>
            <a:ext cx="588584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3200" dirty="0" smtClean="0"/>
              <a:t>e.g. [0, 1, 1, 1, 0, 0, 1, 1, 1, 0, 0, 0] </a:t>
            </a:r>
            <a:endParaRPr lang="en-GB" sz="3200" dirty="0"/>
          </a:p>
        </p:txBody>
      </p:sp>
    </p:spTree>
    <p:extLst>
      <p:ext uri="{BB962C8B-B14F-4D97-AF65-F5344CB8AC3E}">
        <p14:creationId xmlns:p14="http://schemas.microsoft.com/office/powerpoint/2010/main" val="189432213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Morse Code Communication</a:t>
            </a:r>
            <a:endParaRPr lang="en-GB" dirty="0"/>
          </a:p>
        </p:txBody>
      </p:sp>
      <p:pic>
        <p:nvPicPr>
          <p:cNvPr id="1026" name="Picture 2" descr="mage result for sound wave 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03677" y="2370247"/>
            <a:ext cx="3724612" cy="1785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394460" y="4367049"/>
            <a:ext cx="64008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 smtClean="0"/>
              <a:t>Your job is to send a code across the room successfully so the other team can enter it to stop the timer before 1:50pm.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 smtClean="0"/>
              <a:t>It’s Coding Club vs the clock!</a:t>
            </a:r>
            <a:endParaRPr lang="en-GB" sz="24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092242">
            <a:off x="625891" y="2234083"/>
            <a:ext cx="1080717" cy="163624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9965221">
            <a:off x="5957881" y="2079481"/>
            <a:ext cx="3093396" cy="21895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523587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Two Teams</a:t>
            </a:r>
            <a:endParaRPr lang="en-GB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0649656"/>
              </p:ext>
            </p:extLst>
          </p:nvPr>
        </p:nvGraphicFramePr>
        <p:xfrm>
          <a:off x="822325" y="1846263"/>
          <a:ext cx="7543800" cy="1463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71900"/>
                <a:gridCol w="3771900"/>
              </a:tblGrid>
              <a:tr h="370840">
                <a:tc>
                  <a:txBody>
                    <a:bodyPr/>
                    <a:lstStyle/>
                    <a:p>
                      <a:r>
                        <a:rPr lang="en-GB" dirty="0" smtClean="0"/>
                        <a:t>TRANSMISSION</a:t>
                      </a:r>
                    </a:p>
                    <a:p>
                      <a:endParaRPr lang="en-GB" dirty="0" smtClean="0"/>
                    </a:p>
                    <a:p>
                      <a:r>
                        <a:rPr lang="en-GB" dirty="0" smtClean="0"/>
                        <a:t>You will be responsible</a:t>
                      </a:r>
                      <a:r>
                        <a:rPr lang="en-GB" baseline="0" dirty="0" smtClean="0"/>
                        <a:t> for sending the signal with the programme we wrote last week.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RECEPTION</a:t>
                      </a:r>
                    </a:p>
                    <a:p>
                      <a:endParaRPr lang="en-GB" dirty="0" smtClean="0"/>
                    </a:p>
                    <a:p>
                      <a:r>
                        <a:rPr lang="en-GB" dirty="0" smtClean="0"/>
                        <a:t>You</a:t>
                      </a:r>
                      <a:r>
                        <a:rPr lang="en-GB" baseline="0" dirty="0" smtClean="0"/>
                        <a:t> will be responsible for using my code to receive the Morse code signal.</a:t>
                      </a:r>
                      <a:endParaRPr lang="en-GB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64290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A New Project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en-GB" sz="3200" dirty="0" smtClean="0"/>
              <a:t>We now have a great knowledge of how sound works and how it is understood by computers.</a:t>
            </a:r>
          </a:p>
          <a:p>
            <a:pPr algn="ctr"/>
            <a:endParaRPr lang="en-GB" sz="3200" dirty="0"/>
          </a:p>
          <a:p>
            <a:pPr algn="ctr"/>
            <a:endParaRPr lang="en-GB" sz="3200" dirty="0" smtClean="0"/>
          </a:p>
          <a:p>
            <a:pPr algn="ctr"/>
            <a:r>
              <a:rPr lang="en-GB" sz="3200" dirty="0" smtClean="0"/>
              <a:t>So lets apply this to an idea I had last Saturday</a:t>
            </a:r>
            <a:r>
              <a:rPr lang="mr-IN" sz="3200" dirty="0" smtClean="0"/>
              <a:t>…</a:t>
            </a:r>
            <a:endParaRPr lang="en-GB" sz="3200" dirty="0"/>
          </a:p>
        </p:txBody>
      </p:sp>
    </p:spTree>
    <p:extLst>
      <p:ext uri="{BB962C8B-B14F-4D97-AF65-F5344CB8AC3E}">
        <p14:creationId xmlns:p14="http://schemas.microsoft.com/office/powerpoint/2010/main" val="30143193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Transmission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7568" y="2296658"/>
            <a:ext cx="7594581" cy="3680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1840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Reception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sz="900" dirty="0"/>
              <a:t>import </a:t>
            </a:r>
            <a:r>
              <a:rPr lang="en-US" sz="900" dirty="0" err="1"/>
              <a:t>numpy</a:t>
            </a:r>
            <a:r>
              <a:rPr lang="en-US" sz="900" dirty="0"/>
              <a:t> as </a:t>
            </a:r>
            <a:r>
              <a:rPr lang="en-US" sz="900" dirty="0" err="1"/>
              <a:t>npimport</a:t>
            </a:r>
            <a:r>
              <a:rPr lang="en-US" sz="900" dirty="0"/>
              <a:t> </a:t>
            </a:r>
            <a:r>
              <a:rPr lang="en-US" sz="900" dirty="0" err="1"/>
              <a:t>mathimport</a:t>
            </a:r>
            <a:r>
              <a:rPr lang="en-US" sz="900" dirty="0"/>
              <a:t> </a:t>
            </a:r>
            <a:r>
              <a:rPr lang="en-US" sz="900" dirty="0" err="1"/>
              <a:t>matplotlib.pyplot</a:t>
            </a:r>
            <a:r>
              <a:rPr lang="en-US" sz="900" dirty="0"/>
              <a:t> as </a:t>
            </a:r>
            <a:r>
              <a:rPr lang="en-US" sz="900" dirty="0" err="1"/>
              <a:t>pltimport</a:t>
            </a:r>
            <a:r>
              <a:rPr lang="en-US" sz="900" dirty="0"/>
              <a:t> </a:t>
            </a:r>
            <a:r>
              <a:rPr lang="en-US" sz="900" dirty="0" err="1"/>
              <a:t>pyaudio</a:t>
            </a:r>
            <a:r>
              <a:rPr lang="en-US" sz="900" dirty="0"/>
              <a:t> as </a:t>
            </a:r>
            <a:r>
              <a:rPr lang="en-US" sz="900" dirty="0" err="1"/>
              <a:t>pafrom</a:t>
            </a:r>
            <a:r>
              <a:rPr lang="en-US" sz="900" dirty="0"/>
              <a:t> </a:t>
            </a:r>
            <a:r>
              <a:rPr lang="en-US" sz="900" dirty="0" err="1"/>
              <a:t>scipy</a:t>
            </a:r>
            <a:r>
              <a:rPr lang="en-US" sz="900" dirty="0"/>
              <a:t> import </a:t>
            </a:r>
            <a:r>
              <a:rPr lang="en-US" sz="900" dirty="0" err="1"/>
              <a:t>signalimport</a:t>
            </a:r>
            <a:r>
              <a:rPr lang="en-US" sz="900" dirty="0"/>
              <a:t> </a:t>
            </a:r>
            <a:r>
              <a:rPr lang="en-US" sz="900" dirty="0" err="1"/>
              <a:t>datetimeimport</a:t>
            </a:r>
            <a:r>
              <a:rPr lang="en-US" sz="900" dirty="0"/>
              <a:t> </a:t>
            </a:r>
            <a:r>
              <a:rPr lang="en-US" sz="900" dirty="0" err="1"/>
              <a:t>timelookup</a:t>
            </a:r>
            <a:r>
              <a:rPr lang="en-US" sz="900" dirty="0"/>
              <a:t> = {'A': [0, 1, 1, 1, 0, 0, 1, 1, 1, 1, 1, 1, 0, 0, 0, 0, 0, 0, 0],         'B': [0, 1, 1, 1, 1, 1, 1, 0, 0, 1, 1, 1, 0, 0, 1, 1, 1, 0, 0, 1, 1, 1, 0, 0, 0, 0, 0, 0, 0],         'C': [0, 1, 1, 1, 1, 1, 1, 0, 0, 1, 1, 1, 0, 0, 1, 1, 1, 1, 1, 1, 0, 0, 1, 1, 1, 0, 0, 0, 0, 0, 0, 0],         'D': [0, 1, 1, 1, 1, 1, 1, 0, 0, 1, 1, 1, 0, 0, 1, 1, 1, 0, 0, 0, 0, 0, 0, 0],         'E': [0, 1, 1, 1, 0, 0, 0, 0, 0, 0, 0],         'F': [0, 1, 1, 1, 0, 0, 1, 1, 1, 0, 0, 1, 1, 1, 1, 1, 1, 0, 0, 1, 1, 1, 0, 0, 0, 0, 0, 0, 0],         'G': [0, 1, 1, 1, 1, 1, 1, 0, 0, 1, 1, 1, 1, 1, 1, 0, 0, 1, 1, 1, 0, 0, 0, 0, 0, 0, 0],         'H': [0, 1, 1, 1, 0, 0, 1, 1, 1, 0, 0, 1, 1, 1, 0, 0, 1, 1, 1, 0, 0, 0, 0, 0, 0, 0],         'I': [0, 1, 1, 1, 0, 0, 1, 1, 1, 0, 0, 0, 0, 0, 0, 0],         'J': [0, 1, 1, 1, 0, 0, 1, 1, 1, 1, 1, 1, 0, 0, 1, 1, 1, 1, 1, 1, 0, 0, 1, 1, 1, 1, 1, 1, 0, 0, 0, 0, 0, 0, 0],         'K': [0, 1, 1, 1, 1, 1, 1, 0, 0, 1, 1, 1, 0, 0, 1, 1, 1, 1, 1, 1, 0, 0, 0, 0, 0, 0, 0],         'L': [0, 1, 1, 1, 0, 0, 1, 1, 1, 1, 1, 1, 0, 0, 1, 1, 1, 0, 0, 1, 1, 1, 0, 0, 0, 0, 0, 0, 0],         'M': [0, 1, 1, 1, 1, 1, 1, 0, 0, 1, 1, 1, 1, 1, 1, 0, 0, 0, 0, 0, 0, 0],         'N': [0, 1, 1, 1, 1, 1, 1, 0, 0, 1, 1, 1, 0, 0, 0, 0, 0, 0, 0],         'O': [0, 1, 1, 1, 1, 1, 1, 0, 0, 1, 1, 1, 1, 1, 1, 0, 0, 1, 1, 1, 1, 1, 1, 0, 0, 0, 0, 0, 0, 0],         'P': [0, 1, 1, 1, 0, 0, 1, 1, 1, 1, 1, 1, 0, 0, 1, 1, 1, 1, 1, 1, 0, 0, 1, 1, 1, 0, 0, 0, 0, 0, 0, 0],         'Q': [0, 1, 1, 1, 1, 1, 1, 0, 0, 1, 1, 1, 1, 1, 1, 0, 0, 1, 1, 1, 0, 0, 1, 1, 1, 1, 1, 1, 0, 0, 0, 0, 0, 0, 0],         'R': [0, 1, 1, 1, 0, 0, 1, 1, 1, 1, 1, 1, 0, 0, 1, 1, 1, 0, 0, 0, 0, 0, 0, 0],         'S': [0, 1, 1, 1, 0, 0, 1, 1, 1, 0, 0, 1, 1, 1, 0, 0, 0, 0, 0, 0, 0],         'T': [0, 1, 1, 1, 1, 1, 1, 0, 0, 0, 0, 0, 0, 0],         'U': [0, 1, 1, 1, 0, 0, 1, 1, 1, 0, 0, 1, 1, 1, 1, 1, 1, 0, 0, 0, 0, 0, 0, 0],         'V': [0, 1, 1, 1, 0, 0, 1, 1, 1, 0, 0, 1, 1, 1, 0, 0, 1, 1, 1, 1, 1, 1, 0, 0, 0, 0, 0, 0, 0],         'W': [0, 1, 1, 1, 0, 0, 1, 1, 1, 1, 1, 1, 0, 0, 1, 1, 1, 1, 1, 1, 0, 0, 0, 0, 0, 0, 0],         'X': [0, 1, 1, 1, 1, 1, 1, 0, 0, 1, 1, 1, 0, 0, 1, 1, 1, 0, 0, 1, 1, 1, 1, 1, 1, 0, 0, 0, 0, 0, 0, 0],         'Y': [0, 1, 1, 1, 1, 1, 1, 0, 0, 1, 1, 1, 0, 0, 1, 1, 1, 1, 1, 1, 0, 0, 1, 1, 1, 1, 1, 1, 0, 0, 0, 0, 0, 0, 0],         'Z': [0, 1, 1, 1, 1, 1, 1, 0, 0, 1, 1, 1, 1, 1, 1, 0, 0, 1, 1, 1, 0, 0, 1, 1, 1, 0, 0, 0, 0, 0, 0, 0]}bitrate = 48000x = </a:t>
            </a:r>
            <a:r>
              <a:rPr lang="en-US" sz="900" dirty="0" err="1"/>
              <a:t>np.arange</a:t>
            </a:r>
            <a:r>
              <a:rPr lang="en-US" sz="900" dirty="0"/>
              <a:t>(2000)y= </a:t>
            </a:r>
            <a:r>
              <a:rPr lang="en-US" sz="900" dirty="0" err="1"/>
              <a:t>np.sin</a:t>
            </a:r>
            <a:r>
              <a:rPr lang="en-US" sz="900" dirty="0"/>
              <a:t>((x/bitrate)*2*</a:t>
            </a:r>
            <a:r>
              <a:rPr lang="en-US" sz="900" dirty="0" err="1"/>
              <a:t>math.pi</a:t>
            </a:r>
            <a:r>
              <a:rPr lang="en-US" sz="900" dirty="0"/>
              <a:t>*800)*(2**14) + </a:t>
            </a:r>
            <a:r>
              <a:rPr lang="en-US" sz="900" dirty="0" err="1"/>
              <a:t>np.sin</a:t>
            </a:r>
            <a:r>
              <a:rPr lang="en-US" sz="900" dirty="0"/>
              <a:t>((x/bitrate)*2*</a:t>
            </a:r>
            <a:r>
              <a:rPr lang="en-US" sz="900" dirty="0" err="1"/>
              <a:t>math.pi</a:t>
            </a:r>
            <a:r>
              <a:rPr lang="en-US" sz="900" dirty="0"/>
              <a:t>*430)*(2**14)LIMIT = 8def </a:t>
            </a:r>
            <a:r>
              <a:rPr lang="en-US" sz="900" dirty="0" err="1"/>
              <a:t>fftGet</a:t>
            </a:r>
            <a:r>
              <a:rPr lang="en-US" sz="900" dirty="0"/>
              <a:t>(y):    </a:t>
            </a:r>
            <a:r>
              <a:rPr lang="en-US" sz="900" dirty="0" err="1"/>
              <a:t>fft</a:t>
            </a:r>
            <a:r>
              <a:rPr lang="en-US" sz="900" dirty="0"/>
              <a:t> = abs(</a:t>
            </a:r>
            <a:r>
              <a:rPr lang="en-US" sz="900" dirty="0" err="1"/>
              <a:t>np.fft.rfft</a:t>
            </a:r>
            <a:r>
              <a:rPr lang="en-US" sz="900" dirty="0"/>
              <a:t>(</a:t>
            </a:r>
            <a:r>
              <a:rPr lang="en-US" sz="900" dirty="0" err="1"/>
              <a:t>y,bitrate</a:t>
            </a:r>
            <a:r>
              <a:rPr lang="en-US" sz="900" dirty="0"/>
              <a:t>)[range(bitrate//2)])##    </a:t>
            </a:r>
            <a:r>
              <a:rPr lang="en-US" sz="900" dirty="0" err="1"/>
              <a:t>li.set_xdata</a:t>
            </a:r>
            <a:r>
              <a:rPr lang="en-US" sz="900" dirty="0"/>
              <a:t>(</a:t>
            </a:r>
            <a:r>
              <a:rPr lang="en-US" sz="900" dirty="0" err="1"/>
              <a:t>np.arange</a:t>
            </a:r>
            <a:r>
              <a:rPr lang="en-US" sz="900" dirty="0"/>
              <a:t>(</a:t>
            </a:r>
            <a:r>
              <a:rPr lang="en-US" sz="900" dirty="0" err="1"/>
              <a:t>len</a:t>
            </a:r>
            <a:r>
              <a:rPr lang="en-US" sz="900" dirty="0"/>
              <a:t>(</a:t>
            </a:r>
            <a:r>
              <a:rPr lang="en-US" sz="900" dirty="0" err="1"/>
              <a:t>fft</a:t>
            </a:r>
            <a:r>
              <a:rPr lang="en-US" sz="900" dirty="0"/>
              <a:t>)))##    </a:t>
            </a:r>
            <a:r>
              <a:rPr lang="en-US" sz="900" dirty="0" err="1"/>
              <a:t>li.set_ydata</a:t>
            </a:r>
            <a:r>
              <a:rPr lang="en-US" sz="900" dirty="0"/>
              <a:t>(</a:t>
            </a:r>
            <a:r>
              <a:rPr lang="en-US" sz="900" dirty="0" err="1"/>
              <a:t>fft</a:t>
            </a:r>
            <a:r>
              <a:rPr lang="en-US" sz="900" dirty="0"/>
              <a:t>)##    </a:t>
            </a:r>
            <a:r>
              <a:rPr lang="en-US" sz="900" dirty="0" err="1"/>
              <a:t>plt.pause</a:t>
            </a:r>
            <a:r>
              <a:rPr lang="en-US" sz="900" dirty="0"/>
              <a:t>(0.01)    </a:t>
            </a:r>
            <a:r>
              <a:rPr lang="en-US" sz="900" dirty="0" err="1"/>
              <a:t>time.sleep</a:t>
            </a:r>
            <a:r>
              <a:rPr lang="en-US" sz="900" dirty="0"/>
              <a:t>(0.035)    frequencies, h = </a:t>
            </a:r>
            <a:r>
              <a:rPr lang="en-US" sz="900" dirty="0" err="1"/>
              <a:t>signal.find_peaks</a:t>
            </a:r>
            <a:r>
              <a:rPr lang="en-US" sz="900" dirty="0"/>
              <a:t>(</a:t>
            </a:r>
            <a:r>
              <a:rPr lang="en-US" sz="900" dirty="0" err="1"/>
              <a:t>fft,LIMIT</a:t>
            </a:r>
            <a:r>
              <a:rPr lang="en-US" sz="900" dirty="0"/>
              <a:t>)    return </a:t>
            </a:r>
            <a:r>
              <a:rPr lang="en-US" sz="900" dirty="0" err="1"/>
              <a:t>frequenciesdef</a:t>
            </a:r>
            <a:r>
              <a:rPr lang="en-US" sz="900" dirty="0"/>
              <a:t> rounder(</a:t>
            </a:r>
            <a:r>
              <a:rPr lang="en-US" sz="900" dirty="0" err="1"/>
              <a:t>num</a:t>
            </a:r>
            <a:r>
              <a:rPr lang="en-US" sz="900" dirty="0"/>
              <a:t>):    for </a:t>
            </a:r>
            <a:r>
              <a:rPr lang="en-US" sz="900" dirty="0" err="1"/>
              <a:t>tgt</a:t>
            </a:r>
            <a:r>
              <a:rPr lang="en-US" sz="900" dirty="0"/>
              <a:t> in groups:        if </a:t>
            </a:r>
            <a:r>
              <a:rPr lang="en-US" sz="900" dirty="0" err="1"/>
              <a:t>num</a:t>
            </a:r>
            <a:r>
              <a:rPr lang="en-US" sz="900" dirty="0"/>
              <a:t> + 100 &gt;= </a:t>
            </a:r>
            <a:r>
              <a:rPr lang="en-US" sz="900" dirty="0" err="1"/>
              <a:t>tgt</a:t>
            </a:r>
            <a:r>
              <a:rPr lang="en-US" sz="900" dirty="0"/>
              <a:t> and </a:t>
            </a:r>
            <a:r>
              <a:rPr lang="en-US" sz="900" dirty="0" err="1"/>
              <a:t>num</a:t>
            </a:r>
            <a:r>
              <a:rPr lang="en-US" sz="900" dirty="0"/>
              <a:t> - 100 &lt;= </a:t>
            </a:r>
            <a:r>
              <a:rPr lang="en-US" sz="900" dirty="0" err="1"/>
              <a:t>tgt</a:t>
            </a:r>
            <a:r>
              <a:rPr lang="en-US" sz="900" dirty="0"/>
              <a:t>:                return </a:t>
            </a:r>
            <a:r>
              <a:rPr lang="en-US" sz="900" dirty="0" err="1"/>
              <a:t>tgt</a:t>
            </a:r>
            <a:r>
              <a:rPr lang="en-US" sz="900" dirty="0"/>
              <a:t>        </a:t>
            </a:r>
            <a:r>
              <a:rPr lang="en-US" sz="900" dirty="0" err="1"/>
              <a:t>def</a:t>
            </a:r>
            <a:r>
              <a:rPr lang="en-US" sz="900" dirty="0"/>
              <a:t> </a:t>
            </a:r>
            <a:r>
              <a:rPr lang="en-US" sz="900" dirty="0" err="1"/>
              <a:t>tonePresent</a:t>
            </a:r>
            <a:r>
              <a:rPr lang="en-US" sz="900" dirty="0"/>
              <a:t>(</a:t>
            </a:r>
            <a:r>
              <a:rPr lang="en-US" sz="900" dirty="0" err="1"/>
              <a:t>kfs,total,lastReset</a:t>
            </a:r>
            <a:r>
              <a:rPr lang="en-US" sz="900" dirty="0"/>
              <a:t>):    grp=0    flag = False    for element in </a:t>
            </a:r>
            <a:r>
              <a:rPr lang="en-US" sz="900" dirty="0" err="1"/>
              <a:t>kfs</a:t>
            </a:r>
            <a:r>
              <a:rPr lang="en-US" sz="900" dirty="0"/>
              <a:t>:        for </a:t>
            </a:r>
            <a:r>
              <a:rPr lang="en-US" sz="900" dirty="0" err="1"/>
              <a:t>tgt</a:t>
            </a:r>
            <a:r>
              <a:rPr lang="en-US" sz="900" dirty="0"/>
              <a:t> in groups:            if element + 100 &gt;= </a:t>
            </a:r>
            <a:r>
              <a:rPr lang="en-US" sz="900" dirty="0" err="1"/>
              <a:t>tgt</a:t>
            </a:r>
            <a:r>
              <a:rPr lang="en-US" sz="900" dirty="0"/>
              <a:t> and element - 100 &lt;= </a:t>
            </a:r>
            <a:r>
              <a:rPr lang="en-US" sz="900" dirty="0" err="1"/>
              <a:t>tgt</a:t>
            </a:r>
            <a:r>
              <a:rPr lang="en-US" sz="900" dirty="0"/>
              <a:t>:                total += 1                </a:t>
            </a:r>
            <a:r>
              <a:rPr lang="en-US" sz="900" dirty="0" err="1"/>
              <a:t>lastReset</a:t>
            </a:r>
            <a:r>
              <a:rPr lang="en-US" sz="900" dirty="0"/>
              <a:t> = </a:t>
            </a:r>
            <a:r>
              <a:rPr lang="en-US" sz="900" dirty="0" err="1"/>
              <a:t>datetime.datetime.now</a:t>
            </a:r>
            <a:r>
              <a:rPr lang="en-US" sz="900" dirty="0"/>
              <a:t>()                grp = </a:t>
            </a:r>
            <a:r>
              <a:rPr lang="en-US" sz="900" dirty="0" err="1"/>
              <a:t>tgt</a:t>
            </a:r>
            <a:r>
              <a:rPr lang="en-US" sz="900" dirty="0"/>
              <a:t>        if rounder(</a:t>
            </a:r>
            <a:r>
              <a:rPr lang="en-US" sz="900" dirty="0" err="1"/>
              <a:t>tgt</a:t>
            </a:r>
            <a:r>
              <a:rPr lang="en-US" sz="900" dirty="0"/>
              <a:t>) in groups:            flag = True    if flag == False:        total = 0    return total, grp, </a:t>
            </a:r>
            <a:r>
              <a:rPr lang="en-US" sz="900" dirty="0" err="1"/>
              <a:t>lastResetdef</a:t>
            </a:r>
            <a:r>
              <a:rPr lang="en-US" sz="900" dirty="0"/>
              <a:t> </a:t>
            </a:r>
            <a:r>
              <a:rPr lang="en-US" sz="900" dirty="0" err="1"/>
              <a:t>correctTone</a:t>
            </a:r>
            <a:r>
              <a:rPr lang="en-US" sz="900" dirty="0"/>
              <a:t>(</a:t>
            </a:r>
            <a:r>
              <a:rPr lang="en-US" sz="900" dirty="0" err="1"/>
              <a:t>kfs,grp</a:t>
            </a:r>
            <a:r>
              <a:rPr lang="en-US" sz="900" dirty="0"/>
              <a:t>):    for element in </a:t>
            </a:r>
            <a:r>
              <a:rPr lang="en-US" sz="900" dirty="0" err="1"/>
              <a:t>kfs</a:t>
            </a:r>
            <a:r>
              <a:rPr lang="en-US" sz="900" dirty="0"/>
              <a:t>:        for </a:t>
            </a:r>
            <a:r>
              <a:rPr lang="en-US" sz="900" dirty="0" err="1"/>
              <a:t>tgt</a:t>
            </a:r>
            <a:r>
              <a:rPr lang="en-US" sz="900" dirty="0"/>
              <a:t> in groups:            if element + 100 &gt;= grp and element - 100 &lt;= grp:                return 1            else:                pass    if grp not in </a:t>
            </a:r>
            <a:r>
              <a:rPr lang="en-US" sz="900" dirty="0" err="1"/>
              <a:t>kfs</a:t>
            </a:r>
            <a:r>
              <a:rPr lang="en-US" sz="900" dirty="0"/>
              <a:t>:        return 0def </a:t>
            </a:r>
            <a:r>
              <a:rPr lang="en-US" sz="900" dirty="0" err="1"/>
              <a:t>morseTranslator</a:t>
            </a:r>
            <a:r>
              <a:rPr lang="en-US" sz="900" dirty="0"/>
              <a:t>(code):    </a:t>
            </a:r>
            <a:r>
              <a:rPr lang="en-US" sz="900" dirty="0" err="1"/>
              <a:t>binReturn</a:t>
            </a:r>
            <a:r>
              <a:rPr lang="en-US" sz="900" dirty="0"/>
              <a:t> = []    </a:t>
            </a:r>
            <a:r>
              <a:rPr lang="en-US" sz="900" dirty="0" err="1"/>
              <a:t>seqLen</a:t>
            </a:r>
            <a:r>
              <a:rPr lang="en-US" sz="900" dirty="0"/>
              <a:t> = 0    </a:t>
            </a:r>
            <a:r>
              <a:rPr lang="en-US" sz="900" dirty="0" err="1"/>
              <a:t>zeroChainLen</a:t>
            </a:r>
            <a:r>
              <a:rPr lang="en-US" sz="900" dirty="0"/>
              <a:t> = 0    #pre post cleanup    </a:t>
            </a:r>
            <a:r>
              <a:rPr lang="en-US" sz="900" dirty="0" err="1"/>
              <a:t>noisePresent</a:t>
            </a:r>
            <a:r>
              <a:rPr lang="en-US" sz="900" dirty="0"/>
              <a:t> = True    start = 0    end = 0    print(code)    for sample in code:        if sample == 0:            break        start+=1    for x in range(</a:t>
            </a:r>
            <a:r>
              <a:rPr lang="en-US" sz="900" dirty="0" err="1"/>
              <a:t>len</a:t>
            </a:r>
            <a:r>
              <a:rPr lang="en-US" sz="900" dirty="0"/>
              <a:t>(code)):        x= </a:t>
            </a:r>
            <a:r>
              <a:rPr lang="en-US" sz="900" dirty="0" err="1"/>
              <a:t>len</a:t>
            </a:r>
            <a:r>
              <a:rPr lang="en-US" sz="900" dirty="0"/>
              <a:t>(code)-x        if code[x-1] == 0:            end = x            break    code = code[</a:t>
            </a:r>
            <a:r>
              <a:rPr lang="en-US" sz="900" dirty="0" err="1"/>
              <a:t>start:end</a:t>
            </a:r>
            <a:r>
              <a:rPr lang="en-US" sz="900" dirty="0"/>
              <a:t>]        #post removal    </a:t>
            </a:r>
            <a:r>
              <a:rPr lang="en-US" sz="900" dirty="0" err="1"/>
              <a:t>currentChar</a:t>
            </a:r>
            <a:r>
              <a:rPr lang="en-US" sz="900" dirty="0"/>
              <a:t> = []    print(code)        for sample in code:        if sample == 1:            </a:t>
            </a:r>
            <a:r>
              <a:rPr lang="en-US" sz="900" dirty="0" err="1"/>
              <a:t>seqLen</a:t>
            </a:r>
            <a:r>
              <a:rPr lang="en-US" sz="900" dirty="0"/>
              <a:t> += 1            if </a:t>
            </a:r>
            <a:r>
              <a:rPr lang="en-US" sz="900" dirty="0" err="1"/>
              <a:t>zeroChainLen</a:t>
            </a:r>
            <a:r>
              <a:rPr lang="en-US" sz="900" dirty="0"/>
              <a:t> &gt;= 6:                </a:t>
            </a:r>
            <a:r>
              <a:rPr lang="en-US" sz="900" dirty="0" err="1"/>
              <a:t>binReturn.append</a:t>
            </a:r>
            <a:r>
              <a:rPr lang="en-US" sz="900" dirty="0"/>
              <a:t>(</a:t>
            </a:r>
            <a:r>
              <a:rPr lang="en-US" sz="900" dirty="0" err="1"/>
              <a:t>currentChar</a:t>
            </a:r>
            <a:r>
              <a:rPr lang="en-US" sz="900" dirty="0"/>
              <a:t>+[0,0,0,0,0,0])                #space between chars                </a:t>
            </a:r>
            <a:r>
              <a:rPr lang="en-US" sz="900" dirty="0" err="1"/>
              <a:t>currentChar</a:t>
            </a:r>
            <a:r>
              <a:rPr lang="en-US" sz="900" dirty="0"/>
              <a:t> = []            </a:t>
            </a:r>
            <a:r>
              <a:rPr lang="en-US" sz="900" dirty="0" err="1"/>
              <a:t>zeroChainLen</a:t>
            </a:r>
            <a:r>
              <a:rPr lang="en-US" sz="900" dirty="0"/>
              <a:t> = 0                    </a:t>
            </a:r>
            <a:r>
              <a:rPr lang="en-US" sz="900" dirty="0" err="1"/>
              <a:t>elif</a:t>
            </a:r>
            <a:r>
              <a:rPr lang="en-US" sz="900" dirty="0"/>
              <a:t> sample == 0:            if </a:t>
            </a:r>
            <a:r>
              <a:rPr lang="en-US" sz="900" dirty="0" err="1"/>
              <a:t>seqLen</a:t>
            </a:r>
            <a:r>
              <a:rPr lang="en-US" sz="900" dirty="0"/>
              <a:t> &gt;=5:                </a:t>
            </a:r>
            <a:r>
              <a:rPr lang="en-US" sz="900" dirty="0" err="1"/>
              <a:t>currentChar</a:t>
            </a:r>
            <a:r>
              <a:rPr lang="en-US" sz="900" dirty="0"/>
              <a:t> += [0,1,1,1,1,1,1,0]                </a:t>
            </a:r>
            <a:r>
              <a:rPr lang="en-US" sz="900" dirty="0" err="1"/>
              <a:t>seqLen</a:t>
            </a:r>
            <a:r>
              <a:rPr lang="en-US" sz="900" dirty="0"/>
              <a:t> = 0            </a:t>
            </a:r>
            <a:r>
              <a:rPr lang="en-US" sz="900" dirty="0" err="1"/>
              <a:t>elif</a:t>
            </a:r>
            <a:r>
              <a:rPr lang="en-US" sz="900" dirty="0"/>
              <a:t> </a:t>
            </a:r>
            <a:r>
              <a:rPr lang="en-US" sz="900" dirty="0" err="1"/>
              <a:t>seqLen</a:t>
            </a:r>
            <a:r>
              <a:rPr lang="en-US" sz="900" dirty="0"/>
              <a:t> == 0:                </a:t>
            </a:r>
            <a:r>
              <a:rPr lang="en-US" sz="900" dirty="0" err="1"/>
              <a:t>zeroChainLen</a:t>
            </a:r>
            <a:r>
              <a:rPr lang="en-US" sz="900" dirty="0"/>
              <a:t> +=1                pass            </a:t>
            </a:r>
            <a:r>
              <a:rPr lang="en-US" sz="900" dirty="0" err="1"/>
              <a:t>elif</a:t>
            </a:r>
            <a:r>
              <a:rPr lang="en-US" sz="900" dirty="0"/>
              <a:t> </a:t>
            </a:r>
            <a:r>
              <a:rPr lang="en-US" sz="900" dirty="0" err="1"/>
              <a:t>seqLen</a:t>
            </a:r>
            <a:r>
              <a:rPr lang="en-US" sz="900" dirty="0"/>
              <a:t> &lt; 6:                </a:t>
            </a:r>
            <a:r>
              <a:rPr lang="en-US" sz="900" dirty="0" err="1"/>
              <a:t>currentChar</a:t>
            </a:r>
            <a:r>
              <a:rPr lang="en-US" sz="900" dirty="0"/>
              <a:t> += [0,1,1,1,0]                </a:t>
            </a:r>
            <a:r>
              <a:rPr lang="en-US" sz="900" dirty="0" err="1"/>
              <a:t>seqLen</a:t>
            </a:r>
            <a:r>
              <a:rPr lang="en-US" sz="900" dirty="0"/>
              <a:t> = 0            else:                raise </a:t>
            </a:r>
            <a:r>
              <a:rPr lang="en-US" sz="900" dirty="0" err="1"/>
              <a:t>ValueError</a:t>
            </a:r>
            <a:r>
              <a:rPr lang="en-US" sz="900" dirty="0"/>
              <a:t>("You've messed up.")    </a:t>
            </a:r>
            <a:r>
              <a:rPr lang="en-US" sz="900" dirty="0" err="1"/>
              <a:t>binReturn.append</a:t>
            </a:r>
            <a:r>
              <a:rPr lang="en-US" sz="900" dirty="0"/>
              <a:t>(</a:t>
            </a:r>
            <a:r>
              <a:rPr lang="en-US" sz="900" dirty="0" err="1"/>
              <a:t>currentChar</a:t>
            </a:r>
            <a:r>
              <a:rPr lang="en-US" sz="900" dirty="0"/>
              <a:t>+[0,0,0,0,0,0])    return </a:t>
            </a:r>
            <a:r>
              <a:rPr lang="en-US" sz="900" dirty="0" err="1"/>
              <a:t>binReturndef</a:t>
            </a:r>
            <a:r>
              <a:rPr lang="en-US" sz="900" dirty="0"/>
              <a:t> </a:t>
            </a:r>
            <a:r>
              <a:rPr lang="en-US" sz="900" dirty="0" err="1"/>
              <a:t>toText</a:t>
            </a:r>
            <a:r>
              <a:rPr lang="en-US" sz="900" dirty="0"/>
              <a:t>(</a:t>
            </a:r>
            <a:r>
              <a:rPr lang="en-US" sz="900" dirty="0" err="1"/>
              <a:t>morse</a:t>
            </a:r>
            <a:r>
              <a:rPr lang="en-US" sz="900" dirty="0"/>
              <a:t>):    for section in </a:t>
            </a:r>
            <a:r>
              <a:rPr lang="en-US" sz="900" dirty="0" err="1"/>
              <a:t>morse</a:t>
            </a:r>
            <a:r>
              <a:rPr lang="en-US" sz="900" dirty="0"/>
              <a:t>:        try:            for </a:t>
            </a:r>
            <a:r>
              <a:rPr lang="en-US" sz="900" dirty="0" err="1"/>
              <a:t>char,binary</a:t>
            </a:r>
            <a:r>
              <a:rPr lang="en-US" sz="900" dirty="0"/>
              <a:t> in </a:t>
            </a:r>
            <a:r>
              <a:rPr lang="en-US" sz="900" dirty="0" err="1"/>
              <a:t>lookup.items</a:t>
            </a:r>
            <a:r>
              <a:rPr lang="en-US" sz="900" dirty="0"/>
              <a:t>():                if binary==section:                    print(char)        except:            print("ERROR")            print(section)                p = </a:t>
            </a:r>
            <a:r>
              <a:rPr lang="en-US" sz="900" dirty="0" err="1"/>
              <a:t>pa.PyAudio</a:t>
            </a:r>
            <a:r>
              <a:rPr lang="en-US" sz="900" dirty="0"/>
              <a:t>()stream = </a:t>
            </a:r>
            <a:r>
              <a:rPr lang="en-US" sz="900" dirty="0" err="1"/>
              <a:t>p.open</a:t>
            </a:r>
            <a:r>
              <a:rPr lang="en-US" sz="900" dirty="0"/>
              <a:t>(format=pa.paFloat32, channels=1, rate=44100, input=True, </a:t>
            </a:r>
            <a:r>
              <a:rPr lang="en-US" sz="900" dirty="0" err="1"/>
              <a:t>frames_per_buffer</a:t>
            </a:r>
            <a:r>
              <a:rPr lang="en-US" sz="900" dirty="0"/>
              <a:t>=1024)##</a:t>
            </a:r>
            <a:r>
              <a:rPr lang="en-US" sz="900" dirty="0" err="1"/>
              <a:t>f,ax</a:t>
            </a:r>
            <a:r>
              <a:rPr lang="en-US" sz="900" dirty="0"/>
              <a:t> = </a:t>
            </a:r>
            <a:r>
              <a:rPr lang="en-US" sz="900" dirty="0" err="1"/>
              <a:t>plt.subplots</a:t>
            </a:r>
            <a:r>
              <a:rPr lang="en-US" sz="900" dirty="0"/>
              <a:t>(1)##x=</a:t>
            </a:r>
            <a:r>
              <a:rPr lang="en-US" sz="900" dirty="0" err="1"/>
              <a:t>np.arange</a:t>
            </a:r>
            <a:r>
              <a:rPr lang="en-US" sz="900" dirty="0"/>
              <a:t>(10000)##y=</a:t>
            </a:r>
            <a:r>
              <a:rPr lang="en-US" sz="900" dirty="0" err="1"/>
              <a:t>np.random.randn</a:t>
            </a:r>
            <a:r>
              <a:rPr lang="en-US" sz="900" dirty="0"/>
              <a:t>(10000)####li, = </a:t>
            </a:r>
            <a:r>
              <a:rPr lang="en-US" sz="900" dirty="0" err="1"/>
              <a:t>ax.plot</a:t>
            </a:r>
            <a:r>
              <a:rPr lang="en-US" sz="900" dirty="0"/>
              <a:t>(</a:t>
            </a:r>
            <a:r>
              <a:rPr lang="en-US" sz="900" dirty="0" err="1"/>
              <a:t>x,y</a:t>
            </a:r>
            <a:r>
              <a:rPr lang="en-US" sz="900" dirty="0"/>
              <a:t>)##</a:t>
            </a:r>
            <a:r>
              <a:rPr lang="en-US" sz="900" dirty="0" err="1"/>
              <a:t>ax.set_xlim</a:t>
            </a:r>
            <a:r>
              <a:rPr lang="en-US" sz="900" dirty="0"/>
              <a:t>(0,5000)##</a:t>
            </a:r>
            <a:r>
              <a:rPr lang="en-US" sz="900" dirty="0" err="1"/>
              <a:t>ax.set_ylim</a:t>
            </a:r>
            <a:r>
              <a:rPr lang="en-US" sz="900" dirty="0"/>
              <a:t>(0,20)##</a:t>
            </a:r>
            <a:r>
              <a:rPr lang="en-US" sz="900" dirty="0" err="1"/>
              <a:t>ax.set_title</a:t>
            </a:r>
            <a:r>
              <a:rPr lang="en-US" sz="900" dirty="0"/>
              <a:t>("FFT Input")##</a:t>
            </a:r>
            <a:r>
              <a:rPr lang="en-US" sz="900" dirty="0" err="1"/>
              <a:t>plt.pause</a:t>
            </a:r>
            <a:r>
              <a:rPr lang="en-US" sz="900" dirty="0"/>
              <a:t>(0.02)#setting some empty </a:t>
            </a:r>
            <a:r>
              <a:rPr lang="en-US" sz="900" dirty="0" err="1"/>
              <a:t>varskeyFreqs</a:t>
            </a:r>
            <a:r>
              <a:rPr lang="en-US" sz="900" dirty="0"/>
              <a:t> = []global groups, </a:t>
            </a:r>
            <a:r>
              <a:rPr lang="en-US" sz="900" dirty="0" err="1"/>
              <a:t>totalgroups</a:t>
            </a:r>
            <a:r>
              <a:rPr lang="en-US" sz="900" dirty="0"/>
              <a:t> = [800,1200]total = 0listening = </a:t>
            </a:r>
            <a:r>
              <a:rPr lang="en-US" sz="900" dirty="0" err="1"/>
              <a:t>Falsecode</a:t>
            </a:r>
            <a:r>
              <a:rPr lang="en-US" sz="900" dirty="0"/>
              <a:t> = []</a:t>
            </a:r>
            <a:r>
              <a:rPr lang="en-US" sz="900" dirty="0" err="1"/>
              <a:t>lastReset</a:t>
            </a:r>
            <a:r>
              <a:rPr lang="en-US" sz="900" dirty="0"/>
              <a:t> = </a:t>
            </a:r>
            <a:r>
              <a:rPr lang="en-US" sz="900" dirty="0" err="1"/>
              <a:t>datetime.datetime.now</a:t>
            </a:r>
            <a:r>
              <a:rPr lang="en-US" sz="900" dirty="0"/>
              <a:t>()while True:    buffer = </a:t>
            </a:r>
            <a:r>
              <a:rPr lang="en-US" sz="900" dirty="0" err="1"/>
              <a:t>np.fromstring</a:t>
            </a:r>
            <a:r>
              <a:rPr lang="en-US" sz="900" dirty="0"/>
              <a:t>(</a:t>
            </a:r>
            <a:r>
              <a:rPr lang="en-US" sz="900" dirty="0" err="1"/>
              <a:t>stream.read</a:t>
            </a:r>
            <a:r>
              <a:rPr lang="en-US" sz="900" dirty="0"/>
              <a:t>(1024,exception_on_overflow = False),</a:t>
            </a:r>
            <a:r>
              <a:rPr lang="en-US" sz="900" dirty="0" err="1"/>
              <a:t>dtype</a:t>
            </a:r>
            <a:r>
              <a:rPr lang="en-US" sz="900" dirty="0"/>
              <a:t>=np.float32)    fs = </a:t>
            </a:r>
            <a:r>
              <a:rPr lang="en-US" sz="900" dirty="0" err="1"/>
              <a:t>fftGet</a:t>
            </a:r>
            <a:r>
              <a:rPr lang="en-US" sz="900" dirty="0"/>
              <a:t>(buffer).</a:t>
            </a:r>
            <a:r>
              <a:rPr lang="en-US" sz="900" dirty="0" err="1"/>
              <a:t>tolist</a:t>
            </a:r>
            <a:r>
              <a:rPr lang="en-US" sz="900" dirty="0"/>
              <a:t>()    total, </a:t>
            </a:r>
            <a:r>
              <a:rPr lang="en-US" sz="900" dirty="0" err="1"/>
              <a:t>currentGroup</a:t>
            </a:r>
            <a:r>
              <a:rPr lang="en-US" sz="900" dirty="0"/>
              <a:t>, </a:t>
            </a:r>
            <a:r>
              <a:rPr lang="en-US" sz="900" dirty="0" err="1"/>
              <a:t>lastReset</a:t>
            </a:r>
            <a:r>
              <a:rPr lang="en-US" sz="900" dirty="0"/>
              <a:t> = </a:t>
            </a:r>
            <a:r>
              <a:rPr lang="en-US" sz="900" dirty="0" err="1"/>
              <a:t>tonePresent</a:t>
            </a:r>
            <a:r>
              <a:rPr lang="en-US" sz="900" dirty="0"/>
              <a:t>(</a:t>
            </a:r>
            <a:r>
              <a:rPr lang="en-US" sz="900" dirty="0" err="1"/>
              <a:t>fs,total,lastReset</a:t>
            </a:r>
            <a:r>
              <a:rPr lang="en-US" sz="900" dirty="0"/>
              <a:t>)    if listening == True:        </a:t>
            </a:r>
            <a:r>
              <a:rPr lang="en-US" sz="900" dirty="0" err="1"/>
              <a:t>code.append</a:t>
            </a:r>
            <a:r>
              <a:rPr lang="en-US" sz="900" dirty="0"/>
              <a:t>(</a:t>
            </a:r>
            <a:r>
              <a:rPr lang="en-US" sz="900" dirty="0" err="1"/>
              <a:t>correctTone</a:t>
            </a:r>
            <a:r>
              <a:rPr lang="en-US" sz="900" dirty="0"/>
              <a:t>(</a:t>
            </a:r>
            <a:r>
              <a:rPr lang="en-US" sz="900" dirty="0" err="1"/>
              <a:t>fs,currentGroup</a:t>
            </a:r>
            <a:r>
              <a:rPr lang="en-US" sz="900" dirty="0"/>
              <a:t>))    if </a:t>
            </a:r>
            <a:r>
              <a:rPr lang="en-US" sz="900" dirty="0" err="1"/>
              <a:t>datetime.datetime.now</a:t>
            </a:r>
            <a:r>
              <a:rPr lang="en-US" sz="900" dirty="0"/>
              <a:t>()-</a:t>
            </a:r>
            <a:r>
              <a:rPr lang="en-US" sz="900" dirty="0" err="1"/>
              <a:t>lastReset</a:t>
            </a:r>
            <a:r>
              <a:rPr lang="en-US" sz="900" dirty="0"/>
              <a:t> &gt; </a:t>
            </a:r>
            <a:r>
              <a:rPr lang="en-US" sz="900" dirty="0" err="1"/>
              <a:t>datetime.timedelta</a:t>
            </a:r>
            <a:r>
              <a:rPr lang="en-US" sz="900" dirty="0"/>
              <a:t>(seconds=0.2):        total = 0    if total &gt; 10:        print(</a:t>
            </a:r>
            <a:r>
              <a:rPr lang="en-US" sz="900" dirty="0" err="1"/>
              <a:t>currentGroup</a:t>
            </a:r>
            <a:r>
              <a:rPr lang="en-US" sz="900" dirty="0"/>
              <a:t>)        listening = not listening        total = 0        print("SOS")        </a:t>
            </a:r>
            <a:r>
              <a:rPr lang="en-US" sz="900" dirty="0" err="1"/>
              <a:t>morseCode</a:t>
            </a:r>
            <a:r>
              <a:rPr lang="en-US" sz="900" dirty="0"/>
              <a:t> = </a:t>
            </a:r>
            <a:r>
              <a:rPr lang="en-US" sz="900" dirty="0" err="1"/>
              <a:t>morseTranslator</a:t>
            </a:r>
            <a:r>
              <a:rPr lang="en-US" sz="900" dirty="0"/>
              <a:t>(code)        </a:t>
            </a:r>
            <a:r>
              <a:rPr lang="en-US" sz="900" dirty="0" err="1"/>
              <a:t>toText</a:t>
            </a:r>
            <a:r>
              <a:rPr lang="en-US" sz="900" dirty="0"/>
              <a:t>(</a:t>
            </a:r>
            <a:r>
              <a:rPr lang="en-US" sz="900" dirty="0" err="1"/>
              <a:t>morseCode</a:t>
            </a:r>
            <a:r>
              <a:rPr lang="en-US" sz="900" dirty="0"/>
              <a:t>)        if listening == False:            code = [] </a:t>
            </a:r>
            <a:endParaRPr lang="en-GB" sz="900" dirty="0"/>
          </a:p>
        </p:txBody>
      </p:sp>
    </p:spTree>
    <p:extLst>
      <p:ext uri="{BB962C8B-B14F-4D97-AF65-F5344CB8AC3E}">
        <p14:creationId xmlns:p14="http://schemas.microsoft.com/office/powerpoint/2010/main" val="896692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Remember this</a:t>
            </a:r>
            <a:r>
              <a:rPr lang="mr-IN" dirty="0" smtClean="0"/>
              <a:t>…</a:t>
            </a:r>
            <a:endParaRPr lang="en-GB" dirty="0"/>
          </a:p>
        </p:txBody>
      </p:sp>
      <p:pic>
        <p:nvPicPr>
          <p:cNvPr id="2050" name="Picture 2" descr="mage result for sound sampli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08404" y="1846263"/>
            <a:ext cx="5571641" cy="4022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5543255" y="5868988"/>
            <a:ext cx="34371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CC-SA-3.0		Author: Mike </a:t>
            </a:r>
            <a:r>
              <a:rPr lang="en-US" dirty="0" err="1"/>
              <a:t>Toews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066522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My Code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Parallelogram 3"/>
          <p:cNvSpPr/>
          <p:nvPr/>
        </p:nvSpPr>
        <p:spPr>
          <a:xfrm>
            <a:off x="-19313" y="1845734"/>
            <a:ext cx="2427890" cy="1907627"/>
          </a:xfrm>
          <a:prstGeom prst="parallelogram">
            <a:avLst>
              <a:gd name="adj" fmla="val 3078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/>
              <a:t>Input a chunk of sound from the microphone</a:t>
            </a:r>
            <a:endParaRPr lang="en-GB" dirty="0"/>
          </a:p>
        </p:txBody>
      </p:sp>
      <p:sp>
        <p:nvSpPr>
          <p:cNvPr id="5" name="Rectangle 4"/>
          <p:cNvSpPr/>
          <p:nvPr/>
        </p:nvSpPr>
        <p:spPr>
          <a:xfrm>
            <a:off x="4032426" y="2074743"/>
            <a:ext cx="2222938" cy="178267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/>
              <a:t>Turn the sound wave into a list of frequencies using a Fast Fourier Transform.</a:t>
            </a:r>
            <a:endParaRPr lang="en-GB" dirty="0"/>
          </a:p>
        </p:txBody>
      </p:sp>
      <p:sp>
        <p:nvSpPr>
          <p:cNvPr id="7" name="Diamond 6"/>
          <p:cNvSpPr/>
          <p:nvPr/>
        </p:nvSpPr>
        <p:spPr>
          <a:xfrm>
            <a:off x="6589986" y="1817357"/>
            <a:ext cx="2554014" cy="2617076"/>
          </a:xfrm>
          <a:prstGeom prst="diamo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/>
              <a:t>If a tone is playing on the 800Hz frequency...</a:t>
            </a:r>
            <a:endParaRPr lang="en-GB" dirty="0"/>
          </a:p>
        </p:txBody>
      </p:sp>
      <p:sp>
        <p:nvSpPr>
          <p:cNvPr id="8" name="Rectangle 7"/>
          <p:cNvSpPr/>
          <p:nvPr/>
        </p:nvSpPr>
        <p:spPr>
          <a:xfrm>
            <a:off x="6908056" y="4875866"/>
            <a:ext cx="1749972" cy="9932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mtClean="0"/>
              <a:t>Add to list of 1s and 0s</a:t>
            </a:r>
            <a:endParaRPr lang="en-GB"/>
          </a:p>
        </p:txBody>
      </p:sp>
      <p:sp>
        <p:nvSpPr>
          <p:cNvPr id="9" name="Diamond 8"/>
          <p:cNvSpPr/>
          <p:nvPr/>
        </p:nvSpPr>
        <p:spPr>
          <a:xfrm>
            <a:off x="2178798" y="2222936"/>
            <a:ext cx="1813035" cy="1587180"/>
          </a:xfrm>
          <a:prstGeom prst="diamo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mtClean="0"/>
              <a:t>Check for start tone</a:t>
            </a:r>
            <a:endParaRPr lang="en-GB"/>
          </a:p>
        </p:txBody>
      </p:sp>
      <p:sp>
        <p:nvSpPr>
          <p:cNvPr id="10" name="Rectangle 9"/>
          <p:cNvSpPr/>
          <p:nvPr/>
        </p:nvSpPr>
        <p:spPr>
          <a:xfrm>
            <a:off x="4428140" y="4864422"/>
            <a:ext cx="1702676" cy="9932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/>
              <a:t>Turn the 1s and 0s </a:t>
            </a:r>
            <a:r>
              <a:rPr lang="en-GB" smtClean="0"/>
              <a:t>into Morse code</a:t>
            </a:r>
            <a:endParaRPr lang="en-GB"/>
          </a:p>
        </p:txBody>
      </p:sp>
      <p:sp>
        <p:nvSpPr>
          <p:cNvPr id="11" name="Parallelogram 10"/>
          <p:cNvSpPr/>
          <p:nvPr/>
        </p:nvSpPr>
        <p:spPr>
          <a:xfrm>
            <a:off x="1447078" y="4636230"/>
            <a:ext cx="2187465" cy="1261241"/>
          </a:xfrm>
          <a:prstGeom prst="parallelogram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/>
              <a:t>Turn Morse code </a:t>
            </a:r>
            <a:r>
              <a:rPr lang="en-GB" smtClean="0"/>
              <a:t>into English text </a:t>
            </a:r>
            <a:r>
              <a:rPr lang="en-GB" dirty="0" smtClean="0"/>
              <a:t>then print</a:t>
            </a:r>
            <a:endParaRPr lang="en-GB" dirty="0"/>
          </a:p>
        </p:txBody>
      </p:sp>
      <p:sp>
        <p:nvSpPr>
          <p:cNvPr id="12" name="Right Arrow 11"/>
          <p:cNvSpPr/>
          <p:nvPr/>
        </p:nvSpPr>
        <p:spPr>
          <a:xfrm>
            <a:off x="1836491" y="2744280"/>
            <a:ext cx="677917" cy="443595"/>
          </a:xfrm>
          <a:prstGeom prst="right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Right Arrow 12"/>
          <p:cNvSpPr/>
          <p:nvPr/>
        </p:nvSpPr>
        <p:spPr>
          <a:xfrm>
            <a:off x="3526157" y="2788104"/>
            <a:ext cx="677917" cy="443595"/>
          </a:xfrm>
          <a:prstGeom prst="right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Right Arrow 13"/>
          <p:cNvSpPr/>
          <p:nvPr/>
        </p:nvSpPr>
        <p:spPr>
          <a:xfrm>
            <a:off x="6230139" y="2904097"/>
            <a:ext cx="677917" cy="443595"/>
          </a:xfrm>
          <a:prstGeom prst="right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Right Arrow 14"/>
          <p:cNvSpPr/>
          <p:nvPr/>
        </p:nvSpPr>
        <p:spPr>
          <a:xfrm rot="5400000">
            <a:off x="7486125" y="4365035"/>
            <a:ext cx="677917" cy="443595"/>
          </a:xfrm>
          <a:prstGeom prst="right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Right Arrow 15"/>
          <p:cNvSpPr/>
          <p:nvPr/>
        </p:nvSpPr>
        <p:spPr>
          <a:xfrm rot="10800000">
            <a:off x="6188097" y="5163821"/>
            <a:ext cx="677917" cy="443595"/>
          </a:xfrm>
          <a:prstGeom prst="right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Right Arrow 16"/>
          <p:cNvSpPr/>
          <p:nvPr/>
        </p:nvSpPr>
        <p:spPr>
          <a:xfrm rot="10800000">
            <a:off x="3601105" y="5139238"/>
            <a:ext cx="677917" cy="443595"/>
          </a:xfrm>
          <a:prstGeom prst="right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9402280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Things to Consider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Arial" charset="0"/>
              <a:buChar char="•"/>
            </a:pPr>
            <a:r>
              <a:rPr lang="en-GB" sz="2800" dirty="0" smtClean="0"/>
              <a:t>Echo in the room could cause the sound to be received improperly.</a:t>
            </a:r>
          </a:p>
          <a:p>
            <a:pPr>
              <a:buFont typeface="Arial" charset="0"/>
              <a:buChar char="•"/>
            </a:pPr>
            <a:r>
              <a:rPr lang="en-GB" sz="2800" dirty="0" smtClean="0"/>
              <a:t>Background noise in the room (but fine below 800Hz)</a:t>
            </a:r>
          </a:p>
          <a:p>
            <a:pPr>
              <a:buFont typeface="Arial" charset="0"/>
              <a:buChar char="•"/>
            </a:pPr>
            <a:r>
              <a:rPr lang="en-GB" sz="2800" dirty="0" smtClean="0"/>
              <a:t>Polar pattern of the frequency</a:t>
            </a:r>
          </a:p>
          <a:p>
            <a:pPr>
              <a:buFont typeface="Arial" charset="0"/>
              <a:buChar char="•"/>
            </a:pPr>
            <a:r>
              <a:rPr lang="en-GB" sz="2800" dirty="0" smtClean="0"/>
              <a:t>Direction of the speaker and microphone</a:t>
            </a:r>
          </a:p>
          <a:p>
            <a:pPr>
              <a:buFont typeface="Arial" charset="0"/>
              <a:buChar char="•"/>
            </a:pPr>
            <a:r>
              <a:rPr lang="en-GB" sz="2800" dirty="0" smtClean="0"/>
              <a:t>Sensitivity of the receiving computer.</a:t>
            </a:r>
          </a:p>
        </p:txBody>
      </p:sp>
    </p:spTree>
    <p:extLst>
      <p:ext uri="{BB962C8B-B14F-4D97-AF65-F5344CB8AC3E}">
        <p14:creationId xmlns:p14="http://schemas.microsoft.com/office/powerpoint/2010/main" val="98011594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Polar Patterns</a:t>
            </a:r>
            <a:endParaRPr lang="en-GB" dirty="0"/>
          </a:p>
        </p:txBody>
      </p:sp>
      <p:sp>
        <p:nvSpPr>
          <p:cNvPr id="4" name="TextBox 3"/>
          <p:cNvSpPr txBox="1"/>
          <p:nvPr/>
        </p:nvSpPr>
        <p:spPr>
          <a:xfrm>
            <a:off x="945931" y="2081048"/>
            <a:ext cx="255401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Sound spreads around more at a lower frequency hence we will use a higher frequency to avoid echoes and difficulty picking up.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 descr="https://upload.wikimedia.org/wikipedia/commons/7/72/Bosch_36W_column_loudspeaker_polar_pattern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29656" y="476151"/>
            <a:ext cx="4228770" cy="56034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6304908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Things to Consider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61363" y="1737361"/>
            <a:ext cx="8624527" cy="4023360"/>
          </a:xfrm>
        </p:spPr>
        <p:txBody>
          <a:bodyPr>
            <a:noAutofit/>
          </a:bodyPr>
          <a:lstStyle/>
          <a:p>
            <a:pPr>
              <a:buFont typeface="Arial" charset="0"/>
              <a:buChar char="•"/>
            </a:pPr>
            <a:r>
              <a:rPr lang="en-GB" sz="2400" dirty="0" smtClean="0"/>
              <a:t>Echo in the room could cause the sound to be received improperly.</a:t>
            </a:r>
          </a:p>
          <a:p>
            <a:pPr lvl="1">
              <a:buFont typeface="Arial" charset="0"/>
              <a:buChar char="•"/>
            </a:pPr>
            <a:r>
              <a:rPr lang="en-GB" sz="2400" dirty="0" smtClean="0"/>
              <a:t>Use frequencies below 5kHz</a:t>
            </a:r>
          </a:p>
          <a:p>
            <a:pPr>
              <a:buFont typeface="Arial" charset="0"/>
              <a:buChar char="•"/>
            </a:pPr>
            <a:r>
              <a:rPr lang="en-GB" sz="2400" dirty="0" smtClean="0"/>
              <a:t>Background noise in the room (but fine below 800Hz)</a:t>
            </a:r>
          </a:p>
          <a:p>
            <a:pPr lvl="1">
              <a:buFont typeface="Arial" charset="0"/>
              <a:buChar char="•"/>
            </a:pPr>
            <a:r>
              <a:rPr lang="en-GB" sz="2400" dirty="0" smtClean="0"/>
              <a:t>Use frequencies well above 500Hz</a:t>
            </a:r>
          </a:p>
          <a:p>
            <a:pPr>
              <a:buFont typeface="Arial" charset="0"/>
              <a:buChar char="•"/>
            </a:pPr>
            <a:r>
              <a:rPr lang="en-GB" sz="2400" dirty="0" smtClean="0"/>
              <a:t>Polar pattern of the frequency</a:t>
            </a:r>
          </a:p>
          <a:p>
            <a:pPr lvl="1">
              <a:buFont typeface="Arial" charset="0"/>
              <a:buChar char="•"/>
            </a:pPr>
            <a:r>
              <a:rPr lang="en-GB" sz="2400" dirty="0" smtClean="0"/>
              <a:t>Use higher frequencies to avoid spread of sound.</a:t>
            </a:r>
          </a:p>
          <a:p>
            <a:pPr>
              <a:buFont typeface="Arial" charset="0"/>
              <a:buChar char="•"/>
            </a:pPr>
            <a:r>
              <a:rPr lang="en-GB" sz="2400" dirty="0" smtClean="0"/>
              <a:t>Direction of the speaker and microphone</a:t>
            </a:r>
          </a:p>
          <a:p>
            <a:pPr lvl="1">
              <a:buFont typeface="Arial" charset="0"/>
              <a:buChar char="•"/>
            </a:pPr>
            <a:r>
              <a:rPr lang="en-GB" sz="2400" dirty="0" smtClean="0"/>
              <a:t>Point directly</a:t>
            </a:r>
          </a:p>
          <a:p>
            <a:pPr>
              <a:buFont typeface="Arial" charset="0"/>
              <a:buChar char="•"/>
            </a:pPr>
            <a:r>
              <a:rPr lang="en-GB" sz="2400" dirty="0" smtClean="0"/>
              <a:t>Sensitivity of the receiving computer.</a:t>
            </a:r>
          </a:p>
          <a:p>
            <a:pPr lvl="1">
              <a:buFont typeface="Arial" charset="0"/>
              <a:buChar char="•"/>
            </a:pPr>
            <a:r>
              <a:rPr lang="en-GB" sz="2400" dirty="0" smtClean="0"/>
              <a:t>Use the graph to see where to peak gets to.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717902" y="55771"/>
            <a:ext cx="51084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 smtClean="0"/>
              <a:t>Use a frequency of about 800-1500Hz</a:t>
            </a: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969927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Morse Code Messaging</a:t>
            </a:r>
            <a:endParaRPr lang="en-GB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4541552" y="1889116"/>
            <a:ext cx="4261539" cy="3878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990108" y="1917290"/>
            <a:ext cx="3031285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 smtClean="0"/>
              <a:t>Imagine this: we have a speaker and a microphone on opposite sides of IT1. We can then send signals via Morse code (used in WW2) to each other using Python!</a:t>
            </a:r>
            <a:endParaRPr lang="en-GB" sz="24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978" y="4678359"/>
            <a:ext cx="1736745" cy="173674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9965221">
            <a:off x="2284517" y="4594921"/>
            <a:ext cx="3093396" cy="21895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5746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For example</a:t>
            </a:r>
            <a:endParaRPr lang="en-GB" dirty="0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3991772" y="1983916"/>
            <a:ext cx="4679892" cy="42592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914400" y="1983916"/>
            <a:ext cx="35002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mr-IN" sz="7200" b="1" dirty="0" smtClean="0">
                <a:latin typeface="Arial Rounded MT Bold" charset="0"/>
                <a:ea typeface="Arial Rounded MT Bold" charset="0"/>
                <a:cs typeface="Arial Rounded MT Bold" charset="0"/>
              </a:rPr>
              <a:t>…</a:t>
            </a:r>
            <a:r>
              <a:rPr lang="en-GB" sz="7200" b="1" dirty="0" smtClean="0">
                <a:latin typeface="Arial Rounded MT Bold" charset="0"/>
                <a:ea typeface="Arial Rounded MT Bold" charset="0"/>
                <a:cs typeface="Arial Rounded MT Bold" charset="0"/>
              </a:rPr>
              <a:t>---</a:t>
            </a:r>
            <a:r>
              <a:rPr lang="mr-IN" sz="7200" b="1" dirty="0" smtClean="0">
                <a:latin typeface="Arial Rounded MT Bold" charset="0"/>
                <a:ea typeface="Arial Rounded MT Bold" charset="0"/>
                <a:cs typeface="Arial Rounded MT Bold" charset="0"/>
              </a:rPr>
              <a:t>…</a:t>
            </a:r>
            <a:endParaRPr lang="en-GB" sz="7200" b="1" dirty="0">
              <a:latin typeface="Arial Rounded MT Bold" charset="0"/>
              <a:ea typeface="Arial Rounded MT Bold" charset="0"/>
              <a:cs typeface="Arial Rounded MT Bold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96818" y="3184245"/>
            <a:ext cx="3591724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 smtClean="0"/>
              <a:t>SOS</a:t>
            </a:r>
            <a:endParaRPr lang="en-GB" sz="1400" dirty="0"/>
          </a:p>
        </p:txBody>
      </p:sp>
    </p:spTree>
    <p:extLst>
      <p:ext uri="{BB962C8B-B14F-4D97-AF65-F5344CB8AC3E}">
        <p14:creationId xmlns:p14="http://schemas.microsoft.com/office/powerpoint/2010/main" val="17961345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Morse Code Messaging</a:t>
            </a:r>
            <a:endParaRPr lang="en-GB" dirty="0"/>
          </a:p>
        </p:txBody>
      </p:sp>
      <p:sp>
        <p:nvSpPr>
          <p:cNvPr id="7" name="TextBox 6"/>
          <p:cNvSpPr txBox="1"/>
          <p:nvPr/>
        </p:nvSpPr>
        <p:spPr>
          <a:xfrm>
            <a:off x="822960" y="6341566"/>
            <a:ext cx="25586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i="1" dirty="0" smtClean="0"/>
              <a:t>Hello world</a:t>
            </a:r>
            <a:endParaRPr lang="en-GB" sz="2800" i="1" dirty="0"/>
          </a:p>
        </p:txBody>
      </p:sp>
      <p:sp>
        <p:nvSpPr>
          <p:cNvPr id="8" name="Rectangle 7"/>
          <p:cNvSpPr/>
          <p:nvPr/>
        </p:nvSpPr>
        <p:spPr>
          <a:xfrm>
            <a:off x="30864" y="3693814"/>
            <a:ext cx="4009039" cy="15465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050" dirty="0"/>
              <a:t>[0, 1, 1, 1, 0, 0, 1, 1, 1, 0, 0, 1, 1, 1, 0, 0, 1, 1, 1, 0, 0, 0, 0, 0, 0, 0, 0, 1, 1, 1, 0, 0, 0, 0, 0, 0, 0, 0, 1, 1, 1, 0, 0, 1, 1, 1, 1, 1, 1, 0, 0, 1, 1, 1, 0, 0, 1, 1, 1, 0, 0, 0, 0, 0, 0, 0, 0, 1, 1, 1, 0, 0, 1, 1, 1, 1, 1, 1, 0, 0, 1, 1, 1, 0, 0, 1, 1, 1, 0, 0, 0, 0, 0, 0, 0, 0, 1, 1, 1, 1, 1, 1, 0, 0, 1, 1, 1, 1, 1, 1, 0, 0, 1, 1, 1, 1, 1, 1, 0, 0, 0, 0, 0, 0, 0, 0, 1, 1, 1, 0, 0, 1, 1, 1, 1, 1, 1, 0, 0, 1, 1, 1, 1, 1, 1, 0, 0, 0, 0, 0, 0, 0, 0, 1, 1, 1, 1, 1, 1, 0, 0, 1, 1, 1, 1, 1, 1, 0, 0, 1, 1, 1, 1, 1, 1, 0, 0, 0, 0, 0, 0, 0, 0, 1, 1, 1, 0, 0, 1, 1, 1, 1, 1, 1, 0, 0, 1, 1, 1, 0, 0, 0, 0, 0, 0, 0, 0, 1, 1, 1, 0, 0, 1, 1, 1, 1, 1, 1, 0, 0, 1, 1, 1, 0, 0, 1, 1, 1, 0, 0, 0, 0, 0, 0, 0, 0, 1, 1, 1, 1, 1, 1, 0, 0, 1, 1, 1, 0, 0, 1, 1, 1, 0, 0, 0, 0, 0, 0, 0]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30578" y="2439906"/>
            <a:ext cx="2751257" cy="768916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39771" y="3451790"/>
            <a:ext cx="3581408" cy="671514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6491105" y="5882462"/>
            <a:ext cx="24312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i="1" dirty="0" smtClean="0"/>
              <a:t>Hello world</a:t>
            </a:r>
            <a:endParaRPr lang="en-GB" sz="2800" i="1" dirty="0"/>
          </a:p>
        </p:txBody>
      </p:sp>
      <p:sp>
        <p:nvSpPr>
          <p:cNvPr id="12" name="TextBox 11"/>
          <p:cNvSpPr txBox="1"/>
          <p:nvPr/>
        </p:nvSpPr>
        <p:spPr>
          <a:xfrm>
            <a:off x="86135" y="5206203"/>
            <a:ext cx="342957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mr-IN" sz="3200" b="1" dirty="0"/>
              <a:t>.... . .-.. .-.. --- .-- --- .-. .-.. -..</a:t>
            </a:r>
            <a:endParaRPr lang="en-GB" sz="32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4303871" y="4630863"/>
            <a:ext cx="52532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mr-IN" sz="3200" b="1" dirty="0"/>
              <a:t>.... . .-.. .-.. --- .-- --- .-. .-.. -..</a:t>
            </a:r>
            <a:endParaRPr lang="en-GB" sz="3200" b="1" dirty="0"/>
          </a:p>
        </p:txBody>
      </p:sp>
      <p:sp>
        <p:nvSpPr>
          <p:cNvPr id="14" name="Down Arrow 13"/>
          <p:cNvSpPr/>
          <p:nvPr/>
        </p:nvSpPr>
        <p:spPr>
          <a:xfrm rot="9713103" flipH="1">
            <a:off x="1720387" y="5728908"/>
            <a:ext cx="400326" cy="67472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Down Arrow 14"/>
          <p:cNvSpPr/>
          <p:nvPr/>
        </p:nvSpPr>
        <p:spPr>
          <a:xfrm rot="16451923" flipH="1">
            <a:off x="2505806" y="2601317"/>
            <a:ext cx="400326" cy="67472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Down Arrow 15"/>
          <p:cNvSpPr/>
          <p:nvPr/>
        </p:nvSpPr>
        <p:spPr>
          <a:xfrm rot="18823180" flipH="1">
            <a:off x="6192436" y="2180082"/>
            <a:ext cx="316366" cy="67472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Down Arrow 16"/>
          <p:cNvSpPr/>
          <p:nvPr/>
        </p:nvSpPr>
        <p:spPr>
          <a:xfrm rot="20706612" flipH="1">
            <a:off x="6296976" y="3973236"/>
            <a:ext cx="388258" cy="78607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Down Arrow 17"/>
          <p:cNvSpPr/>
          <p:nvPr/>
        </p:nvSpPr>
        <p:spPr>
          <a:xfrm rot="20706612" flipH="1">
            <a:off x="6636302" y="5152310"/>
            <a:ext cx="388258" cy="78607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703" y="1669203"/>
            <a:ext cx="2092770" cy="2092770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9148398">
            <a:off x="3620553" y="2042857"/>
            <a:ext cx="1892274" cy="13393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14441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What do we need to do?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TextBox 4"/>
          <p:cNvSpPr txBox="1"/>
          <p:nvPr/>
        </p:nvSpPr>
        <p:spPr>
          <a:xfrm>
            <a:off x="1978231" y="5392040"/>
            <a:ext cx="112530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i="1" dirty="0" smtClean="0"/>
              <a:t>Hello world</a:t>
            </a:r>
            <a:endParaRPr lang="en-GB" sz="2800" i="1" dirty="0"/>
          </a:p>
        </p:txBody>
      </p:sp>
      <p:sp>
        <p:nvSpPr>
          <p:cNvPr id="6" name="Rectangle 5"/>
          <p:cNvSpPr/>
          <p:nvPr/>
        </p:nvSpPr>
        <p:spPr>
          <a:xfrm>
            <a:off x="866532" y="3277778"/>
            <a:ext cx="2900739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800" dirty="0"/>
              <a:t>[0, 1, 1, 1, 0, 0, 1, 1, 1, 0, 0, 1, 1, 1, 0, 0, 1, 1, 1, 0, 0, 0, 0, 0, 0, 0, 0, 1, 1, 1, 0, 0, 0, 0, 0, 0, 0, 0, 1, 1, 1, 0, 0, 1, 1, 1, 1, 1, 1, 0, 0, 1, 1, 1, 0, 0, 1, 1, 1, 0, 0, 0, 0, 0, 0, 0, 0, 1, 1, 1, 0, 0, 1, 1, 1, 1, 1, 1, 0, 0, 1, 1, 1, 0, 0, 1, 1, 1, 0, 0, 0, 0, 0, 0, 0, 0, 1, 1, 1, 1, 1, 1, 0, 0, 1, 1, 1, 1, 1, 1, 0, 0, 1, 1, 1, 1, 1, 1, 0, 0, 0, 0, 0, 0, 0, 0, 1, 1, 1, 0, 0, 1, 1, 1, 1, 1, 1, 0, 0, 1, 1, 1, 1, 1, 1, 0, 0, 0, 0, 0, 0, 0, 0, 1, 1, 1, 1, 1, 1, 0, 0, 1, 1, 1, 1, 1, 1, 0, 0, 1, 1, 1, 1, 1, 1, 0, 0, 0, 0, 0, 0, 0, 0, 1, 1, 1, 0, 0, 1, 1, 1, 1, 1, 1, 0, 0, 1, 1, 1, 0, 0, 0, 0, 0, 0, 0, 0, 1, 1, 1, 0, 0, 1, 1, 1, 1, 1, 1, 0, 0, 1, 1, 1, 0, 0, 1, 1, 1, 0, 0, 0, 0, 0, 0, 0, 0, 1, 1, 1, 1, 1, 1, 0, 0, 1, 1, 1, 0, 0, 1, 1, 1, 0, 0, 0, 0, 0, 0, 0]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409613" y="3076259"/>
            <a:ext cx="2121487" cy="59290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25478" y="3728038"/>
            <a:ext cx="2761616" cy="517803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6894220" y="5421476"/>
            <a:ext cx="175910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i="1" dirty="0" smtClean="0"/>
              <a:t>Hello world</a:t>
            </a:r>
            <a:endParaRPr lang="en-GB" sz="2800" i="1" dirty="0"/>
          </a:p>
        </p:txBody>
      </p:sp>
      <p:sp>
        <p:nvSpPr>
          <p:cNvPr id="10" name="TextBox 9"/>
          <p:cNvSpPr txBox="1"/>
          <p:nvPr/>
        </p:nvSpPr>
        <p:spPr>
          <a:xfrm>
            <a:off x="987792" y="4359289"/>
            <a:ext cx="265429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mr-IN" sz="3200" b="1" dirty="0"/>
              <a:t>.... . .-.. .-.. --- .-- --- .-. .-.. -..</a:t>
            </a:r>
            <a:endParaRPr lang="en-GB" sz="3200" b="1" dirty="0"/>
          </a:p>
        </p:txBody>
      </p:sp>
      <p:sp>
        <p:nvSpPr>
          <p:cNvPr id="11" name="Down Arrow 10"/>
          <p:cNvSpPr/>
          <p:nvPr/>
        </p:nvSpPr>
        <p:spPr>
          <a:xfrm rot="7839472" flipH="1">
            <a:off x="1527860" y="5316677"/>
            <a:ext cx="289656" cy="520281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Down Arrow 11"/>
          <p:cNvSpPr/>
          <p:nvPr/>
        </p:nvSpPr>
        <p:spPr>
          <a:xfrm rot="16451923" flipH="1">
            <a:off x="2641283" y="2747104"/>
            <a:ext cx="308690" cy="488199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Down Arrow 12"/>
          <p:cNvSpPr/>
          <p:nvPr/>
        </p:nvSpPr>
        <p:spPr>
          <a:xfrm rot="18823180" flipH="1">
            <a:off x="4942785" y="2832160"/>
            <a:ext cx="243949" cy="48819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Down Arrow 13"/>
          <p:cNvSpPr/>
          <p:nvPr/>
        </p:nvSpPr>
        <p:spPr>
          <a:xfrm rot="20706612" flipH="1">
            <a:off x="6329895" y="4248911"/>
            <a:ext cx="280922" cy="60613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Down Arrow 14"/>
          <p:cNvSpPr/>
          <p:nvPr/>
        </p:nvSpPr>
        <p:spPr>
          <a:xfrm rot="19048198" flipH="1">
            <a:off x="6525881" y="5459782"/>
            <a:ext cx="280922" cy="60613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extBox 16"/>
          <p:cNvSpPr txBox="1"/>
          <p:nvPr/>
        </p:nvSpPr>
        <p:spPr>
          <a:xfrm>
            <a:off x="5713228" y="4528579"/>
            <a:ext cx="265429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mr-IN" sz="3200" b="1" dirty="0"/>
              <a:t>.... . .-.. .-.. --- .-- --- .-. .-.. -..</a:t>
            </a:r>
            <a:endParaRPr lang="en-GB" sz="3200" b="1" dirty="0"/>
          </a:p>
        </p:txBody>
      </p:sp>
      <p:sp>
        <p:nvSpPr>
          <p:cNvPr id="18" name="Frame 17"/>
          <p:cNvSpPr/>
          <p:nvPr/>
        </p:nvSpPr>
        <p:spPr>
          <a:xfrm>
            <a:off x="3881403" y="2007012"/>
            <a:ext cx="4520637" cy="2581118"/>
          </a:xfrm>
          <a:prstGeom prst="frame">
            <a:avLst>
              <a:gd name="adj1" fmla="val 3147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19" name="Frame 18"/>
          <p:cNvSpPr/>
          <p:nvPr/>
        </p:nvSpPr>
        <p:spPr>
          <a:xfrm>
            <a:off x="5325478" y="4738414"/>
            <a:ext cx="3395269" cy="1568491"/>
          </a:xfrm>
          <a:prstGeom prst="frame">
            <a:avLst>
              <a:gd name="adj1" fmla="val 3147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20" name="Frame 19"/>
          <p:cNvSpPr/>
          <p:nvPr/>
        </p:nvSpPr>
        <p:spPr>
          <a:xfrm>
            <a:off x="674566" y="1845734"/>
            <a:ext cx="3092705" cy="4500413"/>
          </a:xfrm>
          <a:prstGeom prst="frame">
            <a:avLst>
              <a:gd name="adj1" fmla="val 314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pic>
        <p:nvPicPr>
          <p:cNvPr id="21" name="Picture 20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9965221">
            <a:off x="4134299" y="1882152"/>
            <a:ext cx="1650224" cy="1168048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37867">
            <a:off x="883086" y="1929753"/>
            <a:ext cx="1235434" cy="1235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451784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Today: Morse Code Translator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800" dirty="0" smtClean="0"/>
              <a:t>We are going to turn plain text into Morse code using a Python dictionary during this (and next maybe</a:t>
            </a:r>
            <a:r>
              <a:rPr lang="mr-IN" sz="2800" dirty="0" smtClean="0"/>
              <a:t>…</a:t>
            </a:r>
            <a:r>
              <a:rPr lang="en-GB" sz="2800" dirty="0" smtClean="0"/>
              <a:t>) session.</a:t>
            </a:r>
          </a:p>
          <a:p>
            <a:endParaRPr lang="en-GB" dirty="0"/>
          </a:p>
        </p:txBody>
      </p:sp>
      <p:sp>
        <p:nvSpPr>
          <p:cNvPr id="4" name="TextBox 3"/>
          <p:cNvSpPr txBox="1"/>
          <p:nvPr/>
        </p:nvSpPr>
        <p:spPr>
          <a:xfrm>
            <a:off x="822959" y="3334194"/>
            <a:ext cx="30774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 smtClean="0"/>
              <a:t>Dictionaries</a:t>
            </a:r>
            <a:endParaRPr lang="en-GB" b="1" dirty="0"/>
          </a:p>
        </p:txBody>
      </p:sp>
      <p:sp>
        <p:nvSpPr>
          <p:cNvPr id="5" name="TextBox 4"/>
          <p:cNvSpPr txBox="1"/>
          <p:nvPr/>
        </p:nvSpPr>
        <p:spPr>
          <a:xfrm>
            <a:off x="822959" y="3965787"/>
            <a:ext cx="486991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 err="1" smtClean="0">
                <a:latin typeface="Menlo" charset="0"/>
                <a:ea typeface="Menlo" charset="0"/>
                <a:cs typeface="Menlo" charset="0"/>
              </a:rPr>
              <a:t>priceList</a:t>
            </a:r>
            <a:r>
              <a:rPr lang="en-GB" sz="2000" dirty="0" smtClean="0">
                <a:latin typeface="Menlo" charset="0"/>
                <a:ea typeface="Menlo" charset="0"/>
                <a:cs typeface="Menlo" charset="0"/>
              </a:rPr>
              <a:t> = {</a:t>
            </a:r>
            <a:r>
              <a:rPr lang="en-GB" sz="2000" dirty="0" smtClean="0">
                <a:solidFill>
                  <a:srgbClr val="00B050"/>
                </a:solidFill>
                <a:latin typeface="Menlo" charset="0"/>
                <a:ea typeface="Menlo" charset="0"/>
                <a:cs typeface="Menlo" charset="0"/>
              </a:rPr>
              <a:t>‘tomato’</a:t>
            </a:r>
            <a:r>
              <a:rPr lang="en-GB" sz="2000" dirty="0" smtClean="0">
                <a:latin typeface="Menlo" charset="0"/>
                <a:ea typeface="Menlo" charset="0"/>
                <a:cs typeface="Menlo" charset="0"/>
              </a:rPr>
              <a:t>: 0.50,</a:t>
            </a:r>
          </a:p>
          <a:p>
            <a:r>
              <a:rPr lang="en-GB" sz="2000" dirty="0" smtClean="0">
                <a:latin typeface="Menlo" charset="0"/>
                <a:ea typeface="Menlo" charset="0"/>
                <a:cs typeface="Menlo" charset="0"/>
              </a:rPr>
              <a:t>				 </a:t>
            </a:r>
            <a:r>
              <a:rPr lang="en-GB" sz="2000" dirty="0" smtClean="0">
                <a:solidFill>
                  <a:srgbClr val="00B050"/>
                </a:solidFill>
                <a:latin typeface="Menlo" charset="0"/>
                <a:ea typeface="Menlo" charset="0"/>
                <a:cs typeface="Menlo" charset="0"/>
              </a:rPr>
              <a:t>‘potato’</a:t>
            </a:r>
            <a:r>
              <a:rPr lang="en-GB" sz="2000" dirty="0" smtClean="0">
                <a:latin typeface="Menlo" charset="0"/>
                <a:ea typeface="Menlo" charset="0"/>
                <a:cs typeface="Menlo" charset="0"/>
              </a:rPr>
              <a:t>: 0.3,</a:t>
            </a:r>
          </a:p>
          <a:p>
            <a:r>
              <a:rPr lang="en-GB" sz="2000" dirty="0" smtClean="0">
                <a:latin typeface="Menlo" charset="0"/>
                <a:ea typeface="Menlo" charset="0"/>
                <a:cs typeface="Menlo" charset="0"/>
              </a:rPr>
              <a:t>				</a:t>
            </a:r>
            <a:r>
              <a:rPr lang="en-GB" sz="2000" dirty="0">
                <a:latin typeface="Menlo" charset="0"/>
                <a:ea typeface="Menlo" charset="0"/>
                <a:cs typeface="Menlo" charset="0"/>
              </a:rPr>
              <a:t> </a:t>
            </a:r>
            <a:r>
              <a:rPr lang="en-GB" sz="2000" dirty="0" smtClean="0">
                <a:solidFill>
                  <a:srgbClr val="00B050"/>
                </a:solidFill>
                <a:latin typeface="Menlo" charset="0"/>
                <a:ea typeface="Menlo" charset="0"/>
                <a:cs typeface="Menlo" charset="0"/>
              </a:rPr>
              <a:t>‘cucumber’</a:t>
            </a:r>
            <a:r>
              <a:rPr lang="en-GB" sz="2000" dirty="0" smtClean="0">
                <a:latin typeface="Menlo" charset="0"/>
                <a:ea typeface="Menlo" charset="0"/>
                <a:cs typeface="Menlo" charset="0"/>
              </a:rPr>
              <a:t>: 0.75}</a:t>
            </a:r>
            <a:endParaRPr lang="en-GB" sz="2000" dirty="0">
              <a:latin typeface="Menlo" charset="0"/>
              <a:ea typeface="Menlo" charset="0"/>
              <a:cs typeface="Menlo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22959" y="5345874"/>
            <a:ext cx="534186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 smtClean="0">
                <a:solidFill>
                  <a:srgbClr val="7030A0"/>
                </a:solidFill>
                <a:latin typeface="Menlo" charset="0"/>
                <a:ea typeface="Menlo" charset="0"/>
                <a:cs typeface="Menlo" charset="0"/>
              </a:rPr>
              <a:t>print</a:t>
            </a:r>
            <a:r>
              <a:rPr lang="en-GB" sz="2000" dirty="0" smtClean="0">
                <a:latin typeface="Menlo" charset="0"/>
                <a:ea typeface="Menlo" charset="0"/>
                <a:cs typeface="Menlo" charset="0"/>
              </a:rPr>
              <a:t>(</a:t>
            </a:r>
            <a:r>
              <a:rPr lang="en-GB" sz="2000" dirty="0" err="1" smtClean="0">
                <a:latin typeface="Menlo" charset="0"/>
                <a:ea typeface="Menlo" charset="0"/>
                <a:cs typeface="Menlo" charset="0"/>
              </a:rPr>
              <a:t>priceList</a:t>
            </a:r>
            <a:r>
              <a:rPr lang="en-GB" sz="2000" dirty="0" smtClean="0">
                <a:latin typeface="Menlo" charset="0"/>
                <a:ea typeface="Menlo" charset="0"/>
                <a:cs typeface="Menlo" charset="0"/>
              </a:rPr>
              <a:t>[</a:t>
            </a:r>
            <a:r>
              <a:rPr lang="en-GB" sz="2000" dirty="0" smtClean="0">
                <a:solidFill>
                  <a:srgbClr val="00B050"/>
                </a:solidFill>
                <a:latin typeface="Menlo" charset="0"/>
                <a:ea typeface="Menlo" charset="0"/>
                <a:cs typeface="Menlo" charset="0"/>
              </a:rPr>
              <a:t>‘tomato’</a:t>
            </a:r>
            <a:r>
              <a:rPr lang="en-GB" sz="2000" dirty="0" smtClean="0">
                <a:latin typeface="Menlo" charset="0"/>
                <a:ea typeface="Menlo" charset="0"/>
                <a:cs typeface="Menlo" charset="0"/>
              </a:rPr>
              <a:t>])</a:t>
            </a:r>
          </a:p>
          <a:p>
            <a:r>
              <a:rPr lang="en-GB" sz="2000" dirty="0" smtClean="0">
                <a:solidFill>
                  <a:srgbClr val="0070C0"/>
                </a:solidFill>
                <a:latin typeface="Menlo" charset="0"/>
                <a:ea typeface="Menlo" charset="0"/>
                <a:cs typeface="Menlo" charset="0"/>
              </a:rPr>
              <a:t>&gt;&gt;&gt; 0.50</a:t>
            </a:r>
            <a:endParaRPr lang="en-GB" sz="2000" dirty="0">
              <a:solidFill>
                <a:srgbClr val="0070C0"/>
              </a:solidFill>
              <a:latin typeface="Menlo" charset="0"/>
              <a:ea typeface="Menlo" charset="0"/>
              <a:cs typeface="Menlo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822959" y="5729987"/>
            <a:ext cx="1634120" cy="4628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63764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Pre-Made Morse Code Dictionary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Download the python file which contains a dictionary with the </a:t>
            </a:r>
            <a:r>
              <a:rPr lang="en-GB" dirty="0" err="1" smtClean="0"/>
              <a:t>morse</a:t>
            </a:r>
            <a:r>
              <a:rPr lang="en-GB" dirty="0" smtClean="0"/>
              <a:t> code in terms of on/off sound waves.</a:t>
            </a:r>
            <a:endParaRPr lang="en-GB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645" b="26137"/>
          <a:stretch/>
        </p:blipFill>
        <p:spPr>
          <a:xfrm>
            <a:off x="924232" y="2659519"/>
            <a:ext cx="7128387" cy="30090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2334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Lists Recap</a:t>
            </a:r>
            <a:endParaRPr lang="en-GB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31804" y="2241755"/>
            <a:ext cx="6526112" cy="265471"/>
          </a:xfrm>
          <a:prstGeom prst="rect">
            <a:avLst/>
          </a:prstGeom>
        </p:spPr>
      </p:pic>
      <p:sp>
        <p:nvSpPr>
          <p:cNvPr id="5" name="Left Brace 4"/>
          <p:cNvSpPr/>
          <p:nvPr/>
        </p:nvSpPr>
        <p:spPr>
          <a:xfrm rot="16200000">
            <a:off x="4650535" y="-70893"/>
            <a:ext cx="629264" cy="5785499"/>
          </a:xfrm>
          <a:prstGeom prst="leftBrace">
            <a:avLst>
              <a:gd name="adj1" fmla="val 98958"/>
              <a:gd name="adj2" fmla="val 49490"/>
            </a:avLst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extBox 5"/>
          <p:cNvSpPr txBox="1"/>
          <p:nvPr/>
        </p:nvSpPr>
        <p:spPr>
          <a:xfrm>
            <a:off x="4296697" y="3303639"/>
            <a:ext cx="1563329" cy="9340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List: a bunch of </a:t>
            </a:r>
            <a:r>
              <a:rPr lang="en-GB" smtClean="0"/>
              <a:t>individual variables.</a:t>
            </a:r>
            <a:endParaRPr lang="en-GB"/>
          </a:p>
        </p:txBody>
      </p:sp>
      <p:sp>
        <p:nvSpPr>
          <p:cNvPr id="7" name="TextBox 6"/>
          <p:cNvSpPr txBox="1"/>
          <p:nvPr/>
        </p:nvSpPr>
        <p:spPr>
          <a:xfrm>
            <a:off x="704973" y="4572000"/>
            <a:ext cx="390635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 smtClean="0"/>
              <a:t>When we play this, a 1 will mean the tone will play for about 0.05 secs. 0 will mean no sound for that moment.</a:t>
            </a: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1148183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Retrospect">
  <a:themeElements>
    <a:clrScheme name="Retrospect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141</TotalTime>
  <Words>3907</Words>
  <Application>Microsoft Macintosh PowerPoint</Application>
  <PresentationFormat>On-screen Show (4:3)</PresentationFormat>
  <Paragraphs>130</Paragraphs>
  <Slides>26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3" baseType="lpstr">
      <vt:lpstr>Arial Rounded MT Bold</vt:lpstr>
      <vt:lpstr>Calibri</vt:lpstr>
      <vt:lpstr>Calibri Light</vt:lpstr>
      <vt:lpstr>Mangal</vt:lpstr>
      <vt:lpstr>Menlo</vt:lpstr>
      <vt:lpstr>Arial</vt:lpstr>
      <vt:lpstr>Retrospect</vt:lpstr>
      <vt:lpstr>Coding Club</vt:lpstr>
      <vt:lpstr>A New Project</vt:lpstr>
      <vt:lpstr>Morse Code Messaging</vt:lpstr>
      <vt:lpstr>For example</vt:lpstr>
      <vt:lpstr>Morse Code Messaging</vt:lpstr>
      <vt:lpstr>What do we need to do?</vt:lpstr>
      <vt:lpstr>Today: Morse Code Translator</vt:lpstr>
      <vt:lpstr>Pre-Made Morse Code Dictionary</vt:lpstr>
      <vt:lpstr>Lists Recap</vt:lpstr>
      <vt:lpstr>Your Challenge</vt:lpstr>
      <vt:lpstr>Extra Help</vt:lpstr>
      <vt:lpstr>Extra Help</vt:lpstr>
      <vt:lpstr>Code</vt:lpstr>
      <vt:lpstr>Morse Code Sender</vt:lpstr>
      <vt:lpstr>The Decryption Side</vt:lpstr>
      <vt:lpstr>Playing the Morse Code out of Speakers</vt:lpstr>
      <vt:lpstr>Algorithm</vt:lpstr>
      <vt:lpstr>Morse Code Communication</vt:lpstr>
      <vt:lpstr>Two Teams</vt:lpstr>
      <vt:lpstr>Transmission</vt:lpstr>
      <vt:lpstr>Reception</vt:lpstr>
      <vt:lpstr>Remember this…</vt:lpstr>
      <vt:lpstr>My Code</vt:lpstr>
      <vt:lpstr>Things to Consider</vt:lpstr>
      <vt:lpstr>Polar Patterns</vt:lpstr>
      <vt:lpstr>Things to Consider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Coding Club</dc:title>
  <dc:creator>Michael Penston</dc:creator>
  <cp:lastModifiedBy>Microsoft Office User</cp:lastModifiedBy>
  <cp:revision>10</cp:revision>
  <cp:lastPrinted>2019-04-09T22:46:49Z</cp:lastPrinted>
  <dcterms:created xsi:type="dcterms:W3CDTF">2019-02-03T15:04:15Z</dcterms:created>
  <dcterms:modified xsi:type="dcterms:W3CDTF">2019-04-09T22:51:50Z</dcterms:modified>
</cp:coreProperties>
</file>